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33"/>
  </p:notesMasterIdLst>
  <p:sldIdLst>
    <p:sldId id="291" r:id="rId4"/>
    <p:sldId id="257" r:id="rId5"/>
    <p:sldId id="265" r:id="rId6"/>
    <p:sldId id="259" r:id="rId7"/>
    <p:sldId id="290" r:id="rId8"/>
    <p:sldId id="272" r:id="rId9"/>
    <p:sldId id="273" r:id="rId10"/>
    <p:sldId id="274" r:id="rId11"/>
    <p:sldId id="258" r:id="rId12"/>
    <p:sldId id="266" r:id="rId13"/>
    <p:sldId id="260" r:id="rId14"/>
    <p:sldId id="261" r:id="rId15"/>
    <p:sldId id="262" r:id="rId16"/>
    <p:sldId id="267" r:id="rId17"/>
    <p:sldId id="268" r:id="rId18"/>
    <p:sldId id="275" r:id="rId19"/>
    <p:sldId id="269" r:id="rId20"/>
    <p:sldId id="276" r:id="rId21"/>
    <p:sldId id="277" r:id="rId22"/>
    <p:sldId id="270" r:id="rId23"/>
    <p:sldId id="278" r:id="rId24"/>
    <p:sldId id="281" r:id="rId25"/>
    <p:sldId id="288" r:id="rId26"/>
    <p:sldId id="282" r:id="rId27"/>
    <p:sldId id="283" r:id="rId28"/>
    <p:sldId id="284" r:id="rId29"/>
    <p:sldId id="279" r:id="rId30"/>
    <p:sldId id="280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0F3FD-0470-4C55-8BA7-A62A627A212C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3B4C3-7B4C-4161-96AA-7485BD87CB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9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8ED8B56-E369-498C-90C0-EA543F784FE5}" type="slidenum">
              <a:rPr lang="de-DE" sz="1200"/>
              <a:pPr algn="r"/>
              <a:t>10</a:t>
            </a:fld>
            <a:endParaRPr 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661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3B4C3-7B4C-4161-96AA-7485BD87CB5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3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3B4C3-7B4C-4161-96AA-7485BD87CB58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0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3B4C3-7B4C-4161-96AA-7485BD87CB5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32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FEF5E8-63B3-4C9E-8BE2-1F813DFAC77A}" type="slidenum">
              <a:rPr lang="ru-RU" sz="1200" smtClean="0"/>
              <a:pPr/>
              <a:t>26</a:t>
            </a:fld>
            <a:endParaRPr lang="ru-RU" sz="12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42738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01FE9A-8CCE-4526-AE66-94D22C9825F4}" type="slidenum">
              <a:rPr lang="ru-RU" sz="1200" smtClean="0"/>
              <a:pPr/>
              <a:t>27</a:t>
            </a:fld>
            <a:endParaRPr lang="ru-RU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Эффективность тромболитической терапии уменьшается в поздние сроки после начала ИМ с подъемами сегмента </a:t>
            </a:r>
            <a:r>
              <a:rPr lang="en-US" smtClean="0"/>
              <a:t>ST</a:t>
            </a:r>
            <a:r>
              <a:rPr lang="ru-RU" smtClean="0"/>
              <a:t>, эффект заметен вплоть до 12 ч после возникновения симптомов заболевания. </a:t>
            </a:r>
          </a:p>
        </p:txBody>
      </p:sp>
    </p:spTree>
    <p:extLst>
      <p:ext uri="{BB962C8B-B14F-4D97-AF65-F5344CB8AC3E}">
        <p14:creationId xmlns:p14="http://schemas.microsoft.com/office/powerpoint/2010/main" val="3775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D2F03-D7C6-4CCF-9980-B408BE2E7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80458"/>
      </p:ext>
    </p:extLst>
  </p:cSld>
  <p:clrMapOvr>
    <a:masterClrMapping/>
  </p:clrMapOvr>
  <p:transition spd="slow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82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00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0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8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40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14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5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26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26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91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58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D2F03-D7C6-4CCF-9980-B408BE2E7E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82532"/>
      </p:ext>
    </p:extLst>
  </p:cSld>
  <p:clrMapOvr>
    <a:masterClrMapping/>
  </p:clrMapOvr>
  <p:transition spd="slow">
    <p:pull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F4A4-F37A-48AA-AAC9-FBF592FDFA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299A-7E83-4C0F-96B9-326F755BA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63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F4A4-F37A-48AA-AAC9-FBF592FDFA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299A-7E83-4C0F-96B9-326F755BA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0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F4A4-F37A-48AA-AAC9-FBF592FDFA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299A-7E83-4C0F-96B9-326F755BA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34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F4A4-F37A-48AA-AAC9-FBF592FDFA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299A-7E83-4C0F-96B9-326F755BA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F4A4-F37A-48AA-AAC9-FBF592FDFA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299A-7E83-4C0F-96B9-326F755BA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5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F4A4-F37A-48AA-AAC9-FBF592FDFA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299A-7E83-4C0F-96B9-326F755BA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84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F4A4-F37A-48AA-AAC9-FBF592FDFA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299A-7E83-4C0F-96B9-326F755BA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02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F4A4-F37A-48AA-AAC9-FBF592FDFA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299A-7E83-4C0F-96B9-326F755BA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1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F4A4-F37A-48AA-AAC9-FBF592FDFA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299A-7E83-4C0F-96B9-326F755BA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59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F4A4-F37A-48AA-AAC9-FBF592FDFA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299A-7E83-4C0F-96B9-326F755BA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5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F4A4-F37A-48AA-AAC9-FBF592FDFA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299A-7E83-4C0F-96B9-326F755BA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2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4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F4A4-F37A-48AA-AAC9-FBF592FDFA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B299A-7E83-4C0F-96B9-326F755BA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0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32497" cy="51370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528443"/>
            <a:ext cx="5796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white"/>
                </a:solidFill>
              </a:rPr>
              <a:t>ИБС. ОКС. Тактика ведения больных и оказание </a:t>
            </a:r>
            <a:r>
              <a:rPr lang="ru-RU" sz="2100" b="1" dirty="0" err="1">
                <a:solidFill>
                  <a:prstClr val="white"/>
                </a:solidFill>
              </a:rPr>
              <a:t>догоспитальной</a:t>
            </a:r>
            <a:r>
              <a:rPr lang="ru-RU" sz="2100" b="1" dirty="0">
                <a:solidFill>
                  <a:prstClr val="white"/>
                </a:solidFill>
              </a:rPr>
              <a:t> медицинской помощи. Эффективность проведения </a:t>
            </a:r>
            <a:r>
              <a:rPr lang="ru-RU" sz="2100" b="1" dirty="0" err="1">
                <a:solidFill>
                  <a:prstClr val="white"/>
                </a:solidFill>
              </a:rPr>
              <a:t>тромболизисной</a:t>
            </a:r>
            <a:r>
              <a:rPr lang="ru-RU" sz="2100" b="1" dirty="0">
                <a:solidFill>
                  <a:prstClr val="white"/>
                </a:solidFill>
              </a:rPr>
              <a:t> терапии на </a:t>
            </a:r>
            <a:r>
              <a:rPr lang="ru-RU" sz="2100" b="1" dirty="0" err="1">
                <a:solidFill>
                  <a:prstClr val="white"/>
                </a:solidFill>
              </a:rPr>
              <a:t>догоспитальном</a:t>
            </a:r>
            <a:r>
              <a:rPr lang="ru-RU" sz="2100" b="1" dirty="0">
                <a:solidFill>
                  <a:prstClr val="white"/>
                </a:solidFill>
              </a:rPr>
              <a:t> этапе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083" y="3969470"/>
            <a:ext cx="217604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prstClr val="white"/>
                </a:solidFill>
              </a:rPr>
              <a:t>ШКОЛА «ДЦМК»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9968" y="4775516"/>
            <a:ext cx="320344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prstClr val="white"/>
                </a:solidFill>
              </a:rPr>
              <a:t>Автор: </a:t>
            </a:r>
            <a:r>
              <a:rPr lang="ru-RU" sz="2100" b="1" dirty="0" err="1">
                <a:solidFill>
                  <a:prstClr val="white"/>
                </a:solidFill>
              </a:rPr>
              <a:t>Шахламазова</a:t>
            </a:r>
            <a:r>
              <a:rPr lang="ru-RU" sz="2100" b="1" dirty="0">
                <a:solidFill>
                  <a:prstClr val="white"/>
                </a:solidFill>
              </a:rPr>
              <a:t> С.А.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9968" y="5280567"/>
            <a:ext cx="15408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prstClr val="white">
                    <a:lumMod val="75000"/>
                  </a:prstClr>
                </a:solidFill>
              </a:rPr>
              <a:t>Махачкала 2022</a:t>
            </a:r>
          </a:p>
        </p:txBody>
      </p:sp>
    </p:spTree>
    <p:extLst>
      <p:ext uri="{BB962C8B-B14F-4D97-AF65-F5344CB8AC3E}">
        <p14:creationId xmlns:p14="http://schemas.microsoft.com/office/powerpoint/2010/main" val="21147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950" y="230188"/>
            <a:ext cx="8567738" cy="457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Острый коронарный синдром</a:t>
            </a:r>
            <a:endParaRPr lang="de-DE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291" name="Oval 14"/>
          <p:cNvSpPr>
            <a:spLocks noChangeArrowheads="1"/>
          </p:cNvSpPr>
          <p:nvPr/>
        </p:nvSpPr>
        <p:spPr bwMode="auto">
          <a:xfrm>
            <a:off x="3286125" y="2000250"/>
            <a:ext cx="3211513" cy="503238"/>
          </a:xfrm>
          <a:prstGeom prst="rect">
            <a:avLst/>
          </a:prstGeom>
          <a:gradFill rotWithShape="1">
            <a:gsLst>
              <a:gs pos="0">
                <a:srgbClr val="C8004C"/>
              </a:gs>
              <a:gs pos="50000">
                <a:srgbClr val="FFFFFF"/>
              </a:gs>
              <a:gs pos="100000">
                <a:srgbClr val="C8004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 Narrow" pitchFamily="34" charset="0"/>
              </a:rPr>
              <a:t>Загрудинная боль</a:t>
            </a:r>
            <a:endParaRPr lang="en-GB" b="1">
              <a:latin typeface="Arial Narrow" pitchFamily="34" charset="0"/>
            </a:endParaRPr>
          </a:p>
        </p:txBody>
      </p:sp>
      <p:sp>
        <p:nvSpPr>
          <p:cNvPr id="12292" name="AutoShape 68"/>
          <p:cNvSpPr>
            <a:spLocks noChangeArrowheads="1"/>
          </p:cNvSpPr>
          <p:nvPr/>
        </p:nvSpPr>
        <p:spPr bwMode="auto">
          <a:xfrm>
            <a:off x="2520950" y="2720975"/>
            <a:ext cx="4622800" cy="434975"/>
          </a:xfrm>
          <a:prstGeom prst="roundRect">
            <a:avLst>
              <a:gd name="adj" fmla="val 8208"/>
            </a:avLst>
          </a:prstGeom>
          <a:noFill/>
          <a:ln w="19050" algn="ctr">
            <a:solidFill>
              <a:srgbClr val="C800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 anchor="ctr"/>
          <a:lstStyle/>
          <a:p>
            <a:pPr algn="ctr">
              <a:lnSpc>
                <a:spcPct val="80000"/>
              </a:lnSpc>
            </a:pPr>
            <a:r>
              <a:rPr lang="ru-RU" sz="2800" b="1">
                <a:solidFill>
                  <a:schemeClr val="bg1"/>
                </a:solidFill>
                <a:latin typeface="Arial Narrow" pitchFamily="34" charset="0"/>
              </a:rPr>
              <a:t>Острый коронарный синдром</a:t>
            </a:r>
            <a:endParaRPr lang="en-GB" sz="28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293" name="AutoShape 68"/>
          <p:cNvSpPr>
            <a:spLocks noChangeArrowheads="1"/>
          </p:cNvSpPr>
          <p:nvPr/>
        </p:nvSpPr>
        <p:spPr bwMode="auto">
          <a:xfrm>
            <a:off x="1076325" y="3697288"/>
            <a:ext cx="3732213" cy="434975"/>
          </a:xfrm>
          <a:prstGeom prst="roundRect">
            <a:avLst>
              <a:gd name="adj" fmla="val 8208"/>
            </a:avLst>
          </a:prstGeom>
          <a:noFill/>
          <a:ln w="19050" algn="ctr">
            <a:solidFill>
              <a:srgbClr val="C800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 anchor="ctr"/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Нет подъема</a:t>
            </a:r>
            <a:r>
              <a:rPr lang="en-GB" sz="2400" b="1">
                <a:solidFill>
                  <a:schemeClr val="bg1"/>
                </a:solidFill>
                <a:latin typeface="Arial Narrow" pitchFamily="34" charset="0"/>
              </a:rPr>
              <a:t> ST</a:t>
            </a:r>
          </a:p>
        </p:txBody>
      </p:sp>
      <p:sp>
        <p:nvSpPr>
          <p:cNvPr id="12294" name="AutoShape 68"/>
          <p:cNvSpPr>
            <a:spLocks noChangeArrowheads="1"/>
          </p:cNvSpPr>
          <p:nvPr/>
        </p:nvSpPr>
        <p:spPr bwMode="auto">
          <a:xfrm>
            <a:off x="1076325" y="4357688"/>
            <a:ext cx="1793875" cy="571500"/>
          </a:xfrm>
          <a:prstGeom prst="roundRect">
            <a:avLst>
              <a:gd name="adj" fmla="val 8208"/>
            </a:avLst>
          </a:prstGeom>
          <a:noFill/>
          <a:ln w="19050" algn="ctr">
            <a:solidFill>
              <a:srgbClr val="C800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Отриц. </a:t>
            </a:r>
            <a:r>
              <a:rPr lang="ru-RU" sz="2000" b="1" dirty="0" err="1" smtClean="0">
                <a:solidFill>
                  <a:schemeClr val="bg1"/>
                </a:solidFill>
                <a:latin typeface="Arial Narrow" pitchFamily="34" charset="0"/>
              </a:rPr>
              <a:t>Тропонин.тест</a:t>
            </a:r>
            <a:endParaRPr lang="en-GB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295" name="AutoShape 68"/>
          <p:cNvSpPr>
            <a:spLocks noChangeArrowheads="1"/>
          </p:cNvSpPr>
          <p:nvPr/>
        </p:nvSpPr>
        <p:spPr bwMode="auto">
          <a:xfrm>
            <a:off x="1079500" y="5130800"/>
            <a:ext cx="1784350" cy="584200"/>
          </a:xfrm>
          <a:prstGeom prst="roundRect">
            <a:avLst>
              <a:gd name="adj" fmla="val 8208"/>
            </a:avLst>
          </a:prstGeom>
          <a:noFill/>
          <a:ln w="19050" algn="ctr">
            <a:solidFill>
              <a:srgbClr val="C800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 anchor="ctr"/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  <a:latin typeface="Arial Narrow" pitchFamily="34" charset="0"/>
              </a:rPr>
              <a:t>Нестабильная стенокардия</a:t>
            </a:r>
            <a:endParaRPr lang="en-GB" sz="20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296" name="AutoShape 68"/>
          <p:cNvSpPr>
            <a:spLocks noChangeArrowheads="1"/>
          </p:cNvSpPr>
          <p:nvPr/>
        </p:nvSpPr>
        <p:spPr bwMode="auto">
          <a:xfrm>
            <a:off x="5132388" y="3697288"/>
            <a:ext cx="3082925" cy="434975"/>
          </a:xfrm>
          <a:prstGeom prst="roundRect">
            <a:avLst>
              <a:gd name="adj" fmla="val 8208"/>
            </a:avLst>
          </a:prstGeom>
          <a:noFill/>
          <a:ln w="19050" algn="ctr">
            <a:solidFill>
              <a:srgbClr val="C800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Arial Narrow" pitchFamily="34" charset="0"/>
              </a:rPr>
              <a:t>Подъем </a:t>
            </a:r>
            <a:r>
              <a:rPr lang="en-GB" sz="2000" b="1">
                <a:solidFill>
                  <a:schemeClr val="bg1"/>
                </a:solidFill>
                <a:latin typeface="Arial Narrow" pitchFamily="34" charset="0"/>
              </a:rPr>
              <a:t>ST</a:t>
            </a:r>
          </a:p>
        </p:txBody>
      </p:sp>
      <p:sp>
        <p:nvSpPr>
          <p:cNvPr id="12297" name="AutoShape 68"/>
          <p:cNvSpPr>
            <a:spLocks noChangeArrowheads="1"/>
          </p:cNvSpPr>
          <p:nvPr/>
        </p:nvSpPr>
        <p:spPr bwMode="auto">
          <a:xfrm>
            <a:off x="5132388" y="4413250"/>
            <a:ext cx="3082925" cy="434975"/>
          </a:xfrm>
          <a:prstGeom prst="roundRect">
            <a:avLst>
              <a:gd name="adj" fmla="val 8208"/>
            </a:avLst>
          </a:prstGeom>
          <a:noFill/>
          <a:ln w="19050" algn="ctr">
            <a:solidFill>
              <a:srgbClr val="C800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МВ СК</a:t>
            </a:r>
            <a:endParaRPr lang="en-GB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298" name="AutoShape 68"/>
          <p:cNvSpPr>
            <a:spLocks noChangeArrowheads="1"/>
          </p:cNvSpPr>
          <p:nvPr/>
        </p:nvSpPr>
        <p:spPr bwMode="auto">
          <a:xfrm>
            <a:off x="5132388" y="5130800"/>
            <a:ext cx="3082925" cy="584200"/>
          </a:xfrm>
          <a:prstGeom prst="roundRect">
            <a:avLst>
              <a:gd name="adj" fmla="val 8208"/>
            </a:avLst>
          </a:prstGeom>
          <a:noFill/>
          <a:ln w="19050" algn="ctr">
            <a:solidFill>
              <a:srgbClr val="C800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 anchor="ctr"/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  <a:latin typeface="Arial Narrow" pitchFamily="34" charset="0"/>
              </a:rPr>
              <a:t>ИМ с подъемом </a:t>
            </a:r>
            <a:r>
              <a:rPr lang="en-GB" sz="2000" b="1">
                <a:solidFill>
                  <a:schemeClr val="bg1"/>
                </a:solidFill>
                <a:latin typeface="Arial Narrow" pitchFamily="34" charset="0"/>
              </a:rPr>
              <a:t>ST</a:t>
            </a:r>
          </a:p>
        </p:txBody>
      </p:sp>
      <p:cxnSp>
        <p:nvCxnSpPr>
          <p:cNvPr id="12299" name="AutoShape 13"/>
          <p:cNvCxnSpPr>
            <a:cxnSpLocks noChangeShapeType="1"/>
            <a:stCxn id="12292" idx="2"/>
            <a:endCxn id="12293" idx="0"/>
          </p:cNvCxnSpPr>
          <p:nvPr/>
        </p:nvCxnSpPr>
        <p:spPr bwMode="auto">
          <a:xfrm rot="5400000">
            <a:off x="3617119" y="2482056"/>
            <a:ext cx="541338" cy="18891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AutoShape 14"/>
          <p:cNvCxnSpPr>
            <a:cxnSpLocks noChangeShapeType="1"/>
            <a:stCxn id="12297" idx="2"/>
            <a:endCxn id="12298" idx="0"/>
          </p:cNvCxnSpPr>
          <p:nvPr/>
        </p:nvCxnSpPr>
        <p:spPr bwMode="auto">
          <a:xfrm rot="5400000">
            <a:off x="6533356" y="4988719"/>
            <a:ext cx="282575" cy="158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AutoShape 15"/>
          <p:cNvCxnSpPr>
            <a:cxnSpLocks noChangeShapeType="1"/>
            <a:stCxn id="12296" idx="2"/>
            <a:endCxn id="12297" idx="0"/>
          </p:cNvCxnSpPr>
          <p:nvPr/>
        </p:nvCxnSpPr>
        <p:spPr bwMode="auto">
          <a:xfrm>
            <a:off x="6673850" y="4141788"/>
            <a:ext cx="0" cy="261937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AutoShape 16"/>
          <p:cNvCxnSpPr>
            <a:cxnSpLocks noChangeShapeType="1"/>
            <a:stCxn id="12292" idx="2"/>
            <a:endCxn id="12296" idx="0"/>
          </p:cNvCxnSpPr>
          <p:nvPr/>
        </p:nvCxnSpPr>
        <p:spPr bwMode="auto">
          <a:xfrm rot="16200000" flipH="1">
            <a:off x="5482431" y="2505869"/>
            <a:ext cx="541338" cy="18415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428625" y="857250"/>
            <a:ext cx="8072438" cy="83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400">
                <a:solidFill>
                  <a:schemeClr val="bg1"/>
                </a:solidFill>
                <a:latin typeface="Arial" charset="0"/>
                <a:cs typeface="Arial" charset="0"/>
              </a:rPr>
              <a:t>Одна причина болезни но других клинических проявлений и других стратегий лечения</a:t>
            </a:r>
            <a:endParaRPr 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304" name="AutoShape 68"/>
          <p:cNvSpPr>
            <a:spLocks noChangeArrowheads="1"/>
          </p:cNvSpPr>
          <p:nvPr/>
        </p:nvSpPr>
        <p:spPr bwMode="auto">
          <a:xfrm>
            <a:off x="2987675" y="4357688"/>
            <a:ext cx="1793875" cy="571500"/>
          </a:xfrm>
          <a:prstGeom prst="roundRect">
            <a:avLst>
              <a:gd name="adj" fmla="val 8208"/>
            </a:avLst>
          </a:prstGeom>
          <a:noFill/>
          <a:ln w="19050" algn="ctr">
            <a:solidFill>
              <a:srgbClr val="C800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Arial Narrow" pitchFamily="34" charset="0"/>
              </a:rPr>
              <a:t>Полож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Arial Narrow" pitchFamily="34" charset="0"/>
              </a:rPr>
              <a:t>Тропонин.тест</a:t>
            </a:r>
            <a:endParaRPr lang="en-GB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2305" name="AutoShape 20"/>
          <p:cNvCxnSpPr>
            <a:cxnSpLocks noChangeShapeType="1"/>
          </p:cNvCxnSpPr>
          <p:nvPr/>
        </p:nvCxnSpPr>
        <p:spPr bwMode="auto">
          <a:xfrm>
            <a:off x="3844925" y="4857750"/>
            <a:ext cx="0" cy="263525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AutoShape 21"/>
          <p:cNvCxnSpPr>
            <a:cxnSpLocks noChangeShapeType="1"/>
          </p:cNvCxnSpPr>
          <p:nvPr/>
        </p:nvCxnSpPr>
        <p:spPr bwMode="auto">
          <a:xfrm>
            <a:off x="3844925" y="4141788"/>
            <a:ext cx="0" cy="261937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7" name="AutoShape 22"/>
          <p:cNvCxnSpPr>
            <a:cxnSpLocks noChangeShapeType="1"/>
          </p:cNvCxnSpPr>
          <p:nvPr/>
        </p:nvCxnSpPr>
        <p:spPr bwMode="auto">
          <a:xfrm>
            <a:off x="1930400" y="4857750"/>
            <a:ext cx="0" cy="263525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8" name="AutoShape 23"/>
          <p:cNvCxnSpPr>
            <a:cxnSpLocks noChangeShapeType="1"/>
          </p:cNvCxnSpPr>
          <p:nvPr/>
        </p:nvCxnSpPr>
        <p:spPr bwMode="auto">
          <a:xfrm>
            <a:off x="1930400" y="4141788"/>
            <a:ext cx="0" cy="261937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9" name="AutoShape 68"/>
          <p:cNvSpPr>
            <a:spLocks noChangeArrowheads="1"/>
          </p:cNvSpPr>
          <p:nvPr/>
        </p:nvSpPr>
        <p:spPr bwMode="auto">
          <a:xfrm>
            <a:off x="2979738" y="5130800"/>
            <a:ext cx="1800225" cy="584200"/>
          </a:xfrm>
          <a:prstGeom prst="roundRect">
            <a:avLst>
              <a:gd name="adj" fmla="val 8208"/>
            </a:avLst>
          </a:prstGeom>
          <a:noFill/>
          <a:ln w="19050" algn="ctr">
            <a:solidFill>
              <a:srgbClr val="C800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 anchor="ctr"/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  <a:latin typeface="Arial Narrow" pitchFamily="34" charset="0"/>
              </a:rPr>
              <a:t>ИМ без подема </a:t>
            </a:r>
            <a:r>
              <a:rPr lang="en-GB" sz="2000" b="1">
                <a:solidFill>
                  <a:schemeClr val="bg1"/>
                </a:solidFill>
                <a:latin typeface="Arial Narrow" pitchFamily="34" charset="0"/>
              </a:rPr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17111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Диагностика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48672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Анализ анамнеза заболевания и жалоб </a:t>
            </a:r>
            <a:r>
              <a:rPr lang="ru-RU" dirty="0">
                <a:solidFill>
                  <a:schemeClr val="bg1"/>
                </a:solidFill>
              </a:rPr>
              <a:t>– когда (как давно) у пациента появились боли в области сердца, каков их характер, продолжительность, беспокоит ли его одышка, слабость, перебои в работе сердца, какие меры он принимал и с какими результатами, с чем пациент связывает возникновение этих симптомов, обращался ли к врачу и так далее.</a:t>
            </a:r>
          </a:p>
          <a:p>
            <a:r>
              <a:rPr lang="ru-RU" dirty="0">
                <a:solidFill>
                  <a:srgbClr val="FF0000"/>
                </a:solidFill>
              </a:rPr>
              <a:t>Анализ анамнеза жизни </a:t>
            </a:r>
            <a:r>
              <a:rPr lang="ru-RU" dirty="0">
                <a:solidFill>
                  <a:schemeClr val="bg1"/>
                </a:solidFill>
              </a:rPr>
              <a:t>— направлен на выявление факторов риска развития острого коронарного синдрома (например, курение, частые эмоциональные стрессы), уточняются диетические пристрастия, образ жизни.</a:t>
            </a:r>
          </a:p>
          <a:p>
            <a:r>
              <a:rPr lang="ru-RU" dirty="0">
                <a:solidFill>
                  <a:srgbClr val="FF0000"/>
                </a:solidFill>
              </a:rPr>
              <a:t>Анализ семейного анамнеза </a:t>
            </a:r>
            <a:r>
              <a:rPr lang="ru-RU" dirty="0">
                <a:solidFill>
                  <a:schemeClr val="bg1"/>
                </a:solidFill>
              </a:rPr>
              <a:t>— выясняется, есть ли у кого-то из близких родственников заболевания сердца, какие именно, были ли в семье случаи внезапной смерти.</a:t>
            </a:r>
          </a:p>
          <a:p>
            <a:r>
              <a:rPr lang="ru-RU" dirty="0">
                <a:solidFill>
                  <a:srgbClr val="FF0000"/>
                </a:solidFill>
              </a:rPr>
              <a:t>Врачебный осмотр </a:t>
            </a:r>
            <a:r>
              <a:rPr lang="ru-RU" dirty="0">
                <a:solidFill>
                  <a:schemeClr val="bg1"/>
                </a:solidFill>
              </a:rPr>
              <a:t>— определяются хрипы в легких, шумы в сердце, измеряется уровень артериального давления, отмечаются признаки нестабильности кровообращения (низкое артериальное давление, неровная работа сердца, редкий пульс, отек легкого (скопление жидкости в ткани легкого; состояние, опасное для жизни) и так далее).</a:t>
            </a:r>
          </a:p>
          <a:p>
            <a:r>
              <a:rPr lang="ru-RU" dirty="0">
                <a:solidFill>
                  <a:srgbClr val="FF0000"/>
                </a:solidFill>
              </a:rPr>
              <a:t>Общий анализ крови </a:t>
            </a:r>
            <a:r>
              <a:rPr lang="ru-RU" dirty="0">
                <a:solidFill>
                  <a:schemeClr val="bg1"/>
                </a:solidFill>
              </a:rPr>
              <a:t>— позволяет обнаружить признаки воспаления в организме (повышение уровня лейкоцитов (белые кровяные клетки), повышение уровня СОЭ (скорость оседания эритроцитов (красные клетки крови), неспецифический признак воспаления)) и выявить осложнения и возможную причину ишемии мышцы сердца.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1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Общий анализ мочи </a:t>
            </a:r>
            <a:r>
              <a:rPr lang="ru-RU" dirty="0">
                <a:solidFill>
                  <a:schemeClr val="bg1"/>
                </a:solidFill>
              </a:rPr>
              <a:t>— позволяет обнаружить сопутствующую патологию, осложнения заболевания.</a:t>
            </a:r>
          </a:p>
          <a:p>
            <a:r>
              <a:rPr lang="ru-RU" dirty="0">
                <a:solidFill>
                  <a:srgbClr val="FF0000"/>
                </a:solidFill>
              </a:rPr>
              <a:t>Биохимический анализ крови </a:t>
            </a:r>
            <a:r>
              <a:rPr lang="ru-RU" dirty="0">
                <a:solidFill>
                  <a:schemeClr val="bg1"/>
                </a:solidFill>
              </a:rPr>
              <a:t>– важно определить уровень: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  общего холестерина (жироподобное вещество, являющееся « строительным материалом» для клеток организма);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« плохого» (способствует образованию атеросклеротических бляшек (образование, состоящее из смеси жиров (в первую очередь, холестерина ((жироподобное вещество, являющееся « строительным материалом» для клеток организма) и кальция)) и « хорошего» (предотвращает образование бляшек) холестерина;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триглицеридов (жиры, источник энергии клеток);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сахара крови для оценки риска, связанного с атеросклерозом сосудов.</a:t>
            </a:r>
          </a:p>
          <a:p>
            <a:r>
              <a:rPr lang="ru-RU" dirty="0">
                <a:solidFill>
                  <a:srgbClr val="FF0000"/>
                </a:solidFill>
              </a:rPr>
              <a:t>Исследование специфических ферментов </a:t>
            </a:r>
            <a:r>
              <a:rPr lang="ru-RU" dirty="0">
                <a:solidFill>
                  <a:schemeClr val="bg1"/>
                </a:solidFill>
              </a:rPr>
              <a:t>обязательно  проводится при остром коронарном синдроме. Эти внутриклеточные белковые ферменты высвобождаются в кровь при разрушении клеток сердца.</a:t>
            </a:r>
          </a:p>
          <a:p>
            <a:r>
              <a:rPr lang="ru-RU" dirty="0" err="1">
                <a:solidFill>
                  <a:srgbClr val="FF0000"/>
                </a:solidFill>
              </a:rPr>
              <a:t>Коагулограмма</a:t>
            </a:r>
            <a:r>
              <a:rPr lang="ru-RU" dirty="0">
                <a:solidFill>
                  <a:schemeClr val="bg1"/>
                </a:solidFill>
              </a:rPr>
              <a:t> (показатели свертывающей системы крови) — может быть выявлена повышенная  свертываемость крови. Помогает правильно подобрать дозы  некоторых препаратов, производить контроль лечения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Электрокардиография (ЭКГ) </a:t>
            </a:r>
            <a:r>
              <a:rPr lang="ru-RU" dirty="0">
                <a:solidFill>
                  <a:schemeClr val="bg1"/>
                </a:solidFill>
              </a:rPr>
              <a:t>– метод регистрации и записи на бумаге электрической активности сердца.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Является ключевым методом диагностики острого коронарного синдрома.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В идеале регистрацию кардиограммы следует проводить во время болевого приступа и сравнивать ее с зарегистрированной после исчезновения боли.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Очень полезно сравнение зарегистрированной кардиограммы со « старыми», если таковые доступны, особенно при наличии сопутствующей сердечной патологии (гипертрофия левого желудочка или предшествующий инфаркт миокарда).</a:t>
            </a:r>
          </a:p>
          <a:p>
            <a:r>
              <a:rPr lang="ru-RU" dirty="0">
                <a:solidFill>
                  <a:srgbClr val="FF0000"/>
                </a:solidFill>
              </a:rPr>
              <a:t>ЭКГ-</a:t>
            </a:r>
            <a:r>
              <a:rPr lang="ru-RU" dirty="0" err="1">
                <a:solidFill>
                  <a:srgbClr val="FF0000"/>
                </a:solidFill>
              </a:rPr>
              <a:t>мониторирование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 в динамике (в течение всего срока пребывания в стационаре).</a:t>
            </a:r>
          </a:p>
          <a:p>
            <a:r>
              <a:rPr lang="ru-RU" dirty="0">
                <a:solidFill>
                  <a:schemeClr val="bg1"/>
                </a:solidFill>
              </a:rPr>
              <a:t>Эхокардиография (</a:t>
            </a:r>
            <a:r>
              <a:rPr lang="ru-RU" dirty="0" err="1">
                <a:solidFill>
                  <a:schemeClr val="bg1"/>
                </a:solidFill>
              </a:rPr>
              <a:t>ЭхоЭКГ</a:t>
            </a:r>
            <a:r>
              <a:rPr lang="ru-RU" dirty="0">
                <a:solidFill>
                  <a:schemeClr val="bg1"/>
                </a:solidFill>
              </a:rPr>
              <a:t>) – метод ультразвукового исследования сердца, позволяет оценить структуру и размеры работающего сердца, изучить внутрисердечные потоки крови, оценить степень атеросклеротического поражения сосудов, состояние клапанов и выявить возможные  нарушения сократимости сердечной мышцы.</a:t>
            </a:r>
          </a:p>
          <a:p>
            <a:r>
              <a:rPr lang="ru-RU" dirty="0" err="1">
                <a:solidFill>
                  <a:srgbClr val="FF0000"/>
                </a:solidFill>
              </a:rPr>
              <a:t>Коронароангиография</a:t>
            </a:r>
            <a:r>
              <a:rPr lang="ru-RU" dirty="0">
                <a:solidFill>
                  <a:schemeClr val="bg1"/>
                </a:solidFill>
              </a:rPr>
              <a:t> —   </a:t>
            </a:r>
            <a:r>
              <a:rPr lang="ru-RU" dirty="0" err="1">
                <a:solidFill>
                  <a:schemeClr val="bg1"/>
                </a:solidFill>
              </a:rPr>
              <a:t>рентгеноконтрастный</a:t>
            </a:r>
            <a:r>
              <a:rPr lang="ru-RU" dirty="0">
                <a:solidFill>
                  <a:schemeClr val="bg1"/>
                </a:solidFill>
              </a:rPr>
              <a:t> метод исследования сосудов, питающих сердце, позволяет точно определить характер, место и степень сужения коронарной (питающей сердечную мышцу) артерии.</a:t>
            </a:r>
          </a:p>
          <a:p>
            <a:r>
              <a:rPr lang="ru-RU" dirty="0">
                <a:solidFill>
                  <a:schemeClr val="bg1"/>
                </a:solidFill>
              </a:rPr>
              <a:t>Возможна также </a:t>
            </a:r>
            <a:r>
              <a:rPr lang="ru-RU" dirty="0">
                <a:solidFill>
                  <a:srgbClr val="FF0000"/>
                </a:solidFill>
              </a:rPr>
              <a:t>консультация терапевта.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7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5288" y="1628775"/>
            <a:ext cx="8534400" cy="38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Clr>
                <a:srgbClr val="FF3300"/>
              </a:buClr>
              <a:buFont typeface="Monotype Sorts" pitchFamily="2" charset="2"/>
              <a:buNone/>
            </a:pPr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Малейшее подозрение (вероятный ОКС) в отношении ишемического генеза болей в грудной клетке, даже при отсутствии характерных электрокардиографических изменений , должны являться поводом для незамедлительной транспортировки больного в стационар.</a:t>
            </a:r>
          </a:p>
        </p:txBody>
      </p:sp>
    </p:spTree>
    <p:extLst>
      <p:ext uri="{BB962C8B-B14F-4D97-AF65-F5344CB8AC3E}">
        <p14:creationId xmlns:p14="http://schemas.microsoft.com/office/powerpoint/2010/main" val="26101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charset="0"/>
              </a:rPr>
              <a:t>ТАКТИКА ВРАЧА ПРИ ОКС НА ДОГОСПИТАЛЬНОМ ЭТАПЕ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9750" y="2060575"/>
            <a:ext cx="8382000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FFFF00"/>
              </a:buClr>
              <a:buSzPct val="150000"/>
              <a:buFont typeface="Wingdings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  <a:latin typeface="Arial" charset="0"/>
              </a:rPr>
              <a:t>Первоначальная оценка больных с болью в грудной клетке. Дифференциальный диагноз.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50000"/>
              <a:buFont typeface="Wingdings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  <a:latin typeface="Arial" charset="0"/>
              </a:rPr>
              <a:t>Показание к госпитализации и транспортировка.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50000"/>
              <a:buFont typeface="Wingdings" pitchFamily="2" charset="2"/>
              <a:buChar char="§"/>
            </a:pPr>
            <a:r>
              <a:rPr lang="ru-RU" sz="2800" dirty="0" err="1">
                <a:solidFill>
                  <a:schemeClr val="bg1"/>
                </a:solidFill>
                <a:latin typeface="Arial" charset="0"/>
              </a:rPr>
              <a:t>Догоспитальная</a:t>
            </a:r>
            <a:r>
              <a:rPr lang="ru-RU" sz="2800" dirty="0">
                <a:solidFill>
                  <a:schemeClr val="bg1"/>
                </a:solidFill>
                <a:latin typeface="Arial" charset="0"/>
              </a:rPr>
              <a:t> оценка уровня риска</a:t>
            </a:r>
            <a:br>
              <a:rPr lang="ru-RU" sz="2800" dirty="0">
                <a:solidFill>
                  <a:schemeClr val="bg1"/>
                </a:solidFill>
                <a:latin typeface="Arial" charset="0"/>
              </a:rPr>
            </a:br>
            <a:r>
              <a:rPr lang="ru-RU" sz="2800" dirty="0">
                <a:solidFill>
                  <a:schemeClr val="bg1"/>
                </a:solidFill>
                <a:latin typeface="Arial" charset="0"/>
              </a:rPr>
              <a:t>смерти и ИМ у больных ОКС</a:t>
            </a:r>
            <a:r>
              <a:rPr lang="ru-RU" sz="2800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50000"/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  <a:latin typeface="Arial" charset="0"/>
              </a:rPr>
              <a:t>Лечение ОСК на догоспитальном этапе.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50000"/>
              <a:buFont typeface="Wingdings" pitchFamily="2" charset="2"/>
              <a:buChar char="§"/>
            </a:pPr>
            <a:endParaRPr lang="ru-RU" sz="28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6513" y="9810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66FF33"/>
                </a:solidFill>
                <a:latin typeface="Arial" charset="0"/>
              </a:rPr>
              <a:t>Каждая бригада СМП (в том числе и фельдшерская) должна быть готова к проведению активного лечения больного ИМпST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76263" y="229116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Лечение неосложненного ИМпST на догоспитальном этапе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79388" y="1700213"/>
            <a:ext cx="896461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Базовая терапия.</a:t>
            </a:r>
          </a:p>
          <a:p>
            <a:r>
              <a:rPr lang="ru-RU" sz="2400" dirty="0">
                <a:solidFill>
                  <a:schemeClr val="bg1"/>
                </a:solidFill>
                <a:latin typeface="Arial" charset="0"/>
              </a:rPr>
              <a:t>1. Устранить болевой синдром.</a:t>
            </a:r>
          </a:p>
          <a:p>
            <a:r>
              <a:rPr lang="ru-RU" sz="2400" dirty="0">
                <a:solidFill>
                  <a:schemeClr val="bg1"/>
                </a:solidFill>
                <a:latin typeface="Arial" charset="0"/>
              </a:rPr>
              <a:t>2. Разжевать таблетку, содержащую 250 мг АСК.</a:t>
            </a:r>
          </a:p>
          <a:p>
            <a:r>
              <a:rPr lang="ru-RU" sz="2400" dirty="0">
                <a:solidFill>
                  <a:schemeClr val="bg1"/>
                </a:solidFill>
                <a:latin typeface="Arial" charset="0"/>
              </a:rPr>
              <a:t>3. Принять внутрь 300 мг </a:t>
            </a:r>
            <a:r>
              <a:rPr lang="ru-RU" sz="2400" dirty="0" err="1">
                <a:solidFill>
                  <a:schemeClr val="bg1"/>
                </a:solidFill>
                <a:latin typeface="Arial" charset="0"/>
              </a:rPr>
              <a:t>клопидогрела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  <a:latin typeface="Arial" charset="0"/>
              </a:rPr>
              <a:t>4. Начать в/в </a:t>
            </a:r>
            <a:r>
              <a:rPr lang="ru-RU" sz="2400" dirty="0" err="1">
                <a:solidFill>
                  <a:schemeClr val="bg1"/>
                </a:solidFill>
                <a:latin typeface="Arial" charset="0"/>
              </a:rPr>
              <a:t>инфузию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 НГ, в первую очередь при сохраняющейся стенокардии, АГ, ОСН.</a:t>
            </a:r>
          </a:p>
          <a:p>
            <a:r>
              <a:rPr lang="ru-RU" sz="2400" dirty="0">
                <a:solidFill>
                  <a:schemeClr val="bg1"/>
                </a:solidFill>
                <a:latin typeface="Arial" charset="0"/>
              </a:rPr>
              <a:t>5. Начать лечение b-блокаторами. Предпочтительно первоначальное в/в введение, особенно при ишемии, которая сохраняется после в/в введения наркотических анальгетиков или рецидивирует, АГ, тахикардией или </a:t>
            </a:r>
            <a:r>
              <a:rPr lang="ru-RU" sz="2400" dirty="0" err="1">
                <a:solidFill>
                  <a:schemeClr val="bg1"/>
                </a:solidFill>
                <a:latin typeface="Arial" charset="0"/>
              </a:rPr>
              <a:t>тахиаритмией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, без СН.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Предполагается выполнение первичной ТБА.</a:t>
            </a:r>
          </a:p>
          <a:p>
            <a:r>
              <a:rPr lang="ru-RU" sz="2400" dirty="0">
                <a:solidFill>
                  <a:schemeClr val="bg1"/>
                </a:solidFill>
                <a:latin typeface="Arial" charset="0"/>
              </a:rPr>
              <a:t>Нагрузочная доза </a:t>
            </a:r>
            <a:r>
              <a:rPr lang="ru-RU" sz="2400" dirty="0" err="1">
                <a:solidFill>
                  <a:schemeClr val="bg1"/>
                </a:solidFill>
                <a:latin typeface="Arial" charset="0"/>
              </a:rPr>
              <a:t>клопидогрела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 - 600 мг.</a:t>
            </a:r>
          </a:p>
        </p:txBody>
      </p:sp>
    </p:spTree>
    <p:extLst>
      <p:ext uri="{BB962C8B-B14F-4D97-AF65-F5344CB8AC3E}">
        <p14:creationId xmlns:p14="http://schemas.microsoft.com/office/powerpoint/2010/main" val="19403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23850" y="44450"/>
            <a:ext cx="8210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Оказание неотложной помощи</a:t>
            </a:r>
          </a:p>
          <a:p>
            <a:pPr algn="ctr" eaLnBrk="1" hangingPunct="1"/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9966"/>
                </a:solidFill>
                <a:latin typeface="Comic Sans MS" pitchFamily="66" charset="0"/>
              </a:rPr>
              <a:t>Обезболивание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15975" y="1196975"/>
            <a:ext cx="7716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600">
                <a:solidFill>
                  <a:schemeClr val="bg1"/>
                </a:solidFill>
                <a:latin typeface="Arial" charset="0"/>
              </a:rPr>
              <a:t>Нитроглицерин 0,4 мг п</a:t>
            </a:r>
            <a:r>
              <a:rPr lang="en-US" sz="2600">
                <a:solidFill>
                  <a:schemeClr val="bg1"/>
                </a:solidFill>
                <a:latin typeface="Arial" charset="0"/>
              </a:rPr>
              <a:t>/</a:t>
            </a:r>
            <a:r>
              <a:rPr lang="ru-RU" sz="2600">
                <a:solidFill>
                  <a:schemeClr val="bg1"/>
                </a:solidFill>
                <a:latin typeface="Arial" charset="0"/>
              </a:rPr>
              <a:t>я или спрей при сАД </a:t>
            </a:r>
            <a:r>
              <a:rPr lang="en-US" sz="2600">
                <a:solidFill>
                  <a:schemeClr val="bg1"/>
                </a:solidFill>
                <a:latin typeface="Arial" charset="0"/>
              </a:rPr>
              <a:t>&gt;90</a:t>
            </a:r>
            <a:endParaRPr lang="ru-RU" sz="2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619250" y="1916113"/>
            <a:ext cx="5780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600">
                <a:solidFill>
                  <a:srgbClr val="66FF33"/>
                </a:solidFill>
                <a:latin typeface="Arial" charset="0"/>
              </a:rPr>
              <a:t>При неэффективности, через 5 мин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9388" y="4337050"/>
            <a:ext cx="8785225" cy="1036638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100000">
                <a:srgbClr val="FFA5D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200">
                <a:latin typeface="Arial" charset="0"/>
              </a:rPr>
              <a:t>Морфин </a:t>
            </a:r>
            <a:r>
              <a:rPr lang="ru-RU" sz="2000">
                <a:latin typeface="Arial" charset="0"/>
              </a:rPr>
              <a:t>(</a:t>
            </a:r>
            <a:r>
              <a:rPr lang="ru-RU" sz="1800">
                <a:latin typeface="Arial" charset="0"/>
              </a:rPr>
              <a:t>особенно при</a:t>
            </a:r>
            <a:r>
              <a:rPr lang="ru-RU" sz="2000">
                <a:latin typeface="Arial" charset="0"/>
              </a:rPr>
              <a:t> </a:t>
            </a:r>
            <a:r>
              <a:rPr lang="ru-RU" sz="1800">
                <a:latin typeface="Arial" charset="0"/>
              </a:rPr>
              <a:t>возбуждении, остром сердечной недостаточности) </a:t>
            </a:r>
            <a:r>
              <a:rPr lang="ru-RU" sz="2000">
                <a:latin typeface="Arial" charset="0"/>
              </a:rPr>
              <a:t>В</a:t>
            </a:r>
            <a:r>
              <a:rPr lang="en-US" sz="2000">
                <a:latin typeface="Arial" charset="0"/>
              </a:rPr>
              <a:t>/</a:t>
            </a:r>
            <a:r>
              <a:rPr lang="ru-RU" sz="2000">
                <a:latin typeface="Arial" charset="0"/>
              </a:rPr>
              <a:t>в 2-4 мг + 2-8 мг</a:t>
            </a:r>
            <a:r>
              <a:rPr lang="en-US" sz="2000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каждые 5-15 мин </a:t>
            </a:r>
            <a:r>
              <a:rPr lang="ru-RU" sz="2000" i="1">
                <a:latin typeface="Arial" charset="0"/>
              </a:rPr>
              <a:t>или</a:t>
            </a:r>
            <a:r>
              <a:rPr lang="ru-RU" sz="2000">
                <a:latin typeface="Arial" charset="0"/>
              </a:rPr>
              <a:t> 4-8 мг + 2 мг каждые 5 мин </a:t>
            </a:r>
            <a:r>
              <a:rPr lang="ru-RU" sz="2000" i="1">
                <a:latin typeface="Arial" charset="0"/>
              </a:rPr>
              <a:t>или</a:t>
            </a:r>
            <a:r>
              <a:rPr lang="ru-RU" sz="2000">
                <a:latin typeface="Arial" charset="0"/>
              </a:rPr>
              <a:t> по 3-5 мг до купирования боли </a:t>
            </a:r>
            <a:endParaRPr lang="ru-RU" sz="1800">
              <a:latin typeface="Arial" charset="0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 rot="5400000">
            <a:off x="4318794" y="1666082"/>
            <a:ext cx="504825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66FF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322388" y="5967413"/>
            <a:ext cx="6746875" cy="701675"/>
          </a:xfrm>
          <a:prstGeom prst="rect">
            <a:avLst/>
          </a:prstGeom>
          <a:gradFill rotWithShape="1">
            <a:gsLst>
              <a:gs pos="0">
                <a:srgbClr val="FFD28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sz="2000">
                <a:latin typeface="Arial" charset="0"/>
              </a:rPr>
              <a:t>В\в нитроглицерин при АД </a:t>
            </a:r>
            <a:r>
              <a:rPr lang="en-US" sz="2000">
                <a:latin typeface="Arial" charset="0"/>
              </a:rPr>
              <a:t>&gt;</a:t>
            </a:r>
            <a:r>
              <a:rPr lang="ru-RU" sz="2000">
                <a:latin typeface="Arial" charset="0"/>
              </a:rPr>
              <a:t>90 </a:t>
            </a:r>
            <a:r>
              <a:rPr lang="en-US" sz="2000">
                <a:latin typeface="Arial" charset="0"/>
              </a:rPr>
              <a:t>mm Hg</a:t>
            </a:r>
            <a:r>
              <a:rPr lang="ru-RU" sz="2000">
                <a:latin typeface="Arial" charset="0"/>
              </a:rPr>
              <a:t>, если есть боль, </a:t>
            </a:r>
          </a:p>
          <a:p>
            <a:pPr algn="ctr" eaLnBrk="1" hangingPunct="1"/>
            <a:r>
              <a:rPr lang="ru-RU" sz="2000">
                <a:latin typeface="Arial" charset="0"/>
              </a:rPr>
              <a:t>острый застой в легких, высокое АД 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 rot="5400000">
            <a:off x="4283870" y="5517356"/>
            <a:ext cx="576262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89B0"/>
              </a:gs>
              <a:gs pos="100000">
                <a:srgbClr val="FFB34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755650" y="2924175"/>
            <a:ext cx="7716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600">
                <a:solidFill>
                  <a:schemeClr val="bg1"/>
                </a:solidFill>
                <a:latin typeface="Arial" charset="0"/>
              </a:rPr>
              <a:t>Нитроглицерин 0,4 мг п</a:t>
            </a:r>
            <a:r>
              <a:rPr lang="en-US" sz="2600">
                <a:solidFill>
                  <a:schemeClr val="bg1"/>
                </a:solidFill>
                <a:latin typeface="Arial" charset="0"/>
              </a:rPr>
              <a:t>/</a:t>
            </a:r>
            <a:r>
              <a:rPr lang="ru-RU" sz="2600">
                <a:solidFill>
                  <a:schemeClr val="bg1"/>
                </a:solidFill>
                <a:latin typeface="Arial" charset="0"/>
              </a:rPr>
              <a:t>я или спрей при сАД </a:t>
            </a:r>
            <a:r>
              <a:rPr lang="en-US" sz="2600">
                <a:solidFill>
                  <a:schemeClr val="bg1"/>
                </a:solidFill>
                <a:latin typeface="Arial" charset="0"/>
              </a:rPr>
              <a:t>&gt;90</a:t>
            </a:r>
            <a:endParaRPr lang="ru-RU" sz="2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8" name="AutoShape 11"/>
          <p:cNvSpPr>
            <a:spLocks noChangeArrowheads="1"/>
          </p:cNvSpPr>
          <p:nvPr/>
        </p:nvSpPr>
        <p:spPr bwMode="auto">
          <a:xfrm rot="5400000">
            <a:off x="4318794" y="2458244"/>
            <a:ext cx="504825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66FF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1152525" y="981075"/>
            <a:ext cx="795655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1116013" y="3500438"/>
            <a:ext cx="375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600">
                <a:solidFill>
                  <a:srgbClr val="66FF33"/>
                </a:solidFill>
                <a:latin typeface="Arial" charset="0"/>
              </a:rPr>
              <a:t>При неэффективности </a:t>
            </a:r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4932363" y="3789363"/>
            <a:ext cx="1295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2" name="Text Box 15"/>
          <p:cNvSpPr txBox="1">
            <a:spLocks noChangeArrowheads="1"/>
          </p:cNvSpPr>
          <p:nvPr/>
        </p:nvSpPr>
        <p:spPr bwMode="auto">
          <a:xfrm>
            <a:off x="6351588" y="3497263"/>
            <a:ext cx="1322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dirty="0" smtClean="0">
                <a:solidFill>
                  <a:srgbClr val="99FFCC"/>
                </a:solidFill>
                <a:latin typeface="Arial" charset="0"/>
              </a:rPr>
              <a:t>«103</a:t>
            </a:r>
            <a:r>
              <a:rPr lang="ru-RU" b="1" dirty="0">
                <a:solidFill>
                  <a:srgbClr val="99FFCC"/>
                </a:solidFill>
                <a:latin typeface="Arial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8697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3999" cy="79283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Возможные осложнения при использовании морфина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980728"/>
            <a:ext cx="9144000" cy="53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Выраженная гипотензия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. Горизонтальное положении в сочетании с поднятием ног (если нет отека легких). При неэффективности, в/</a:t>
            </a:r>
            <a:r>
              <a:rPr lang="ru-RU" sz="2400" dirty="0" err="1">
                <a:solidFill>
                  <a:schemeClr val="bg1"/>
                </a:solidFill>
                <a:latin typeface="Arial" charset="0"/>
              </a:rPr>
              <a:t>в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 - 0,9% раствор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NaCl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 или другие </a:t>
            </a:r>
            <a:r>
              <a:rPr lang="ru-RU" sz="2400" dirty="0" err="1">
                <a:solidFill>
                  <a:schemeClr val="bg1"/>
                </a:solidFill>
                <a:latin typeface="Arial" charset="0"/>
              </a:rPr>
              <a:t>плазмоэкспандеры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. В редких случаях – </a:t>
            </a:r>
            <a:r>
              <a:rPr lang="ru-RU" sz="2400" dirty="0" err="1">
                <a:solidFill>
                  <a:schemeClr val="bg1"/>
                </a:solidFill>
                <a:latin typeface="Arial" charset="0"/>
              </a:rPr>
              <a:t>прессорные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 препараты.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Выраженная брадикардия 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в сочетании с гипотензией; устраняется атропином (внутривенно 0,5-1,0 мг).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Тошнота, рвота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; устраняется производными </a:t>
            </a:r>
            <a:r>
              <a:rPr lang="ru-RU" sz="2400" dirty="0" err="1">
                <a:solidFill>
                  <a:schemeClr val="bg1"/>
                </a:solidFill>
                <a:latin typeface="Arial" charset="0"/>
              </a:rPr>
              <a:t>фенотиазина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, в частности, </a:t>
            </a:r>
            <a:r>
              <a:rPr lang="ru-RU" sz="2400" dirty="0" err="1">
                <a:solidFill>
                  <a:schemeClr val="bg1"/>
                </a:solidFill>
                <a:latin typeface="Arial" charset="0"/>
              </a:rPr>
              <a:t>метоклопрамидом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 (внутривенно 5-10 мг).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Выраженное угнетение дыхания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; устраняется </a:t>
            </a:r>
            <a:r>
              <a:rPr lang="ru-RU" sz="2400" dirty="0" err="1">
                <a:solidFill>
                  <a:schemeClr val="bg1"/>
                </a:solidFill>
                <a:latin typeface="Arial" charset="0"/>
              </a:rPr>
              <a:t>налоксоном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 (внутривенно 0,1-0,2 мг, при необходимости повторно через 15 мин), однако при этом уменьшается и анальгезирующее действие препарата.</a:t>
            </a:r>
          </a:p>
        </p:txBody>
      </p:sp>
    </p:spTree>
    <p:extLst>
      <p:ext uri="{BB962C8B-B14F-4D97-AF65-F5344CB8AC3E}">
        <p14:creationId xmlns:p14="http://schemas.microsoft.com/office/powerpoint/2010/main" val="37876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230438" y="101600"/>
            <a:ext cx="46458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Кислородотерапия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258888" y="3644900"/>
            <a:ext cx="6985000" cy="1154113"/>
          </a:xfrm>
          <a:prstGeom prst="rect">
            <a:avLst/>
          </a:prstGeom>
          <a:noFill/>
          <a:ln w="57150" cmpd="thinThick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200">
                <a:solidFill>
                  <a:schemeClr val="bg1"/>
                </a:solidFill>
                <a:latin typeface="Arial" charset="0"/>
              </a:rPr>
              <a:t>При насыщение артериальной крови </a:t>
            </a:r>
            <a:r>
              <a:rPr lang="en-US" sz="2200">
                <a:solidFill>
                  <a:schemeClr val="bg1"/>
                </a:solidFill>
                <a:latin typeface="Arial" charset="0"/>
              </a:rPr>
              <a:t>O</a:t>
            </a:r>
            <a:r>
              <a:rPr lang="ru-RU" sz="2200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ru-RU" sz="2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Arial" charset="0"/>
              </a:rPr>
              <a:t>&lt;90%</a:t>
            </a:r>
          </a:p>
          <a:p>
            <a:pPr eaLnBrk="1" hangingPunct="1"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200">
                <a:solidFill>
                  <a:schemeClr val="bg1"/>
                </a:solidFill>
                <a:latin typeface="Arial" charset="0"/>
              </a:rPr>
              <a:t>сохранение ишемии миокарда</a:t>
            </a:r>
          </a:p>
          <a:p>
            <a:pPr eaLnBrk="1" hangingPunct="1"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200">
                <a:solidFill>
                  <a:schemeClr val="bg1"/>
                </a:solidFill>
                <a:latin typeface="Arial" charset="0"/>
              </a:rPr>
              <a:t> застой в легких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771775" y="1074738"/>
            <a:ext cx="3827463" cy="698500"/>
          </a:xfrm>
          <a:prstGeom prst="rect">
            <a:avLst/>
          </a:prstGeom>
          <a:noFill/>
          <a:ln w="57150" cmpd="thinThick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66FF33"/>
                </a:solidFill>
                <a:latin typeface="Arial" charset="0"/>
              </a:rPr>
              <a:t>Во всех случаях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23850" y="5373688"/>
            <a:ext cx="3529013" cy="800100"/>
          </a:xfrm>
          <a:prstGeom prst="rect">
            <a:avLst/>
          </a:prstGeom>
          <a:noFill/>
          <a:ln w="3810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200">
                <a:solidFill>
                  <a:schemeClr val="bg1"/>
                </a:solidFill>
                <a:latin typeface="Arial" charset="0"/>
              </a:rPr>
              <a:t>2-4 (4-8) л</a:t>
            </a:r>
            <a:r>
              <a:rPr lang="en-US" sz="2200">
                <a:solidFill>
                  <a:schemeClr val="bg1"/>
                </a:solidFill>
                <a:latin typeface="Arial" charset="0"/>
              </a:rPr>
              <a:t>/</a:t>
            </a:r>
            <a:r>
              <a:rPr lang="ru-RU" sz="2200">
                <a:solidFill>
                  <a:schemeClr val="bg1"/>
                </a:solidFill>
                <a:latin typeface="Arial" charset="0"/>
              </a:rPr>
              <a:t>мин через носовые катетеры 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356100" y="5229225"/>
            <a:ext cx="4321175" cy="1135063"/>
          </a:xfrm>
          <a:prstGeom prst="rect">
            <a:avLst/>
          </a:prstGeom>
          <a:noFill/>
          <a:ln w="3810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200">
                <a:solidFill>
                  <a:schemeClr val="bg1"/>
                </a:solidFill>
                <a:latin typeface="Arial" charset="0"/>
              </a:rPr>
              <a:t>При тяжелой СН вспомогательная и инвазивная ИВЛ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 </a:t>
            </a:r>
            <a:endParaRPr lang="ru-RU" sz="2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051050" y="2205038"/>
            <a:ext cx="5307013" cy="819150"/>
          </a:xfrm>
          <a:prstGeom prst="rect">
            <a:avLst/>
          </a:prstGeom>
          <a:noFill/>
          <a:ln w="57150" cmpd="thickThin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200">
                <a:solidFill>
                  <a:schemeClr val="bg1"/>
                </a:solidFill>
                <a:latin typeface="Arial" charset="0"/>
              </a:rPr>
              <a:t>2 л</a:t>
            </a:r>
            <a:r>
              <a:rPr lang="en-US" sz="2200">
                <a:solidFill>
                  <a:schemeClr val="bg1"/>
                </a:solidFill>
                <a:latin typeface="Arial" charset="0"/>
              </a:rPr>
              <a:t>/</a:t>
            </a:r>
            <a:r>
              <a:rPr lang="ru-RU" sz="2200">
                <a:solidFill>
                  <a:schemeClr val="bg1"/>
                </a:solidFill>
                <a:latin typeface="Arial" charset="0"/>
              </a:rPr>
              <a:t>мин через носовые катетеры </a:t>
            </a:r>
          </a:p>
          <a:p>
            <a:pPr algn="ctr" eaLnBrk="1" hangingPunct="1"/>
            <a:r>
              <a:rPr lang="ru-RU" sz="2200">
                <a:solidFill>
                  <a:schemeClr val="bg1"/>
                </a:solidFill>
                <a:latin typeface="Arial" charset="0"/>
              </a:rPr>
              <a:t>в первые 6 ч</a:t>
            </a:r>
          </a:p>
        </p:txBody>
      </p:sp>
      <p:cxnSp>
        <p:nvCxnSpPr>
          <p:cNvPr id="49161" name="AutoShape 9"/>
          <p:cNvCxnSpPr>
            <a:cxnSpLocks noChangeShapeType="1"/>
            <a:stCxn id="49155" idx="1"/>
            <a:endCxn id="49157" idx="1"/>
          </p:cNvCxnSpPr>
          <p:nvPr/>
        </p:nvCxnSpPr>
        <p:spPr bwMode="auto">
          <a:xfrm rot="10800000" flipV="1">
            <a:off x="304800" y="4222750"/>
            <a:ext cx="925513" cy="1550988"/>
          </a:xfrm>
          <a:prstGeom prst="curvedConnector3">
            <a:avLst>
              <a:gd name="adj1" fmla="val 122644"/>
            </a:avLst>
          </a:prstGeom>
          <a:noFill/>
          <a:ln w="57150">
            <a:solidFill>
              <a:srgbClr val="CC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2" name="AutoShape 10"/>
          <p:cNvCxnSpPr>
            <a:cxnSpLocks noChangeShapeType="1"/>
            <a:stCxn id="49155" idx="3"/>
            <a:endCxn id="49158" idx="3"/>
          </p:cNvCxnSpPr>
          <p:nvPr/>
        </p:nvCxnSpPr>
        <p:spPr bwMode="auto">
          <a:xfrm>
            <a:off x="8272463" y="4222750"/>
            <a:ext cx="423862" cy="1574800"/>
          </a:xfrm>
          <a:prstGeom prst="curvedConnector3">
            <a:avLst>
              <a:gd name="adj1" fmla="val 149440"/>
            </a:avLst>
          </a:prstGeom>
          <a:noFill/>
          <a:ln w="57150">
            <a:solidFill>
              <a:srgbClr val="CC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3" name="AutoShape 11"/>
          <p:cNvCxnSpPr>
            <a:cxnSpLocks noChangeShapeType="1"/>
            <a:stCxn id="49156" idx="2"/>
            <a:endCxn id="49159" idx="0"/>
          </p:cNvCxnSpPr>
          <p:nvPr/>
        </p:nvCxnSpPr>
        <p:spPr bwMode="auto">
          <a:xfrm>
            <a:off x="4686300" y="1801813"/>
            <a:ext cx="19050" cy="374650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278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288032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Ишемическая </a:t>
            </a:r>
            <a:r>
              <a:rPr lang="ru-RU" sz="2800" dirty="0">
                <a:solidFill>
                  <a:srgbClr val="FF0000"/>
                </a:solidFill>
              </a:rPr>
              <a:t>болезнь сердца </a:t>
            </a:r>
            <a:r>
              <a:rPr lang="ru-RU" sz="2800" dirty="0">
                <a:solidFill>
                  <a:schemeClr val="bg1"/>
                </a:solidFill>
              </a:rPr>
              <a:t>представляет собой обусловленное расстройством коронарного кровообращения поражение </a:t>
            </a:r>
            <a:r>
              <a:rPr lang="ru-RU" sz="2800" dirty="0" smtClean="0">
                <a:solidFill>
                  <a:schemeClr val="bg1"/>
                </a:solidFill>
              </a:rPr>
              <a:t>миокарда, </a:t>
            </a:r>
            <a:r>
              <a:rPr lang="ru-RU" sz="2800" dirty="0">
                <a:solidFill>
                  <a:schemeClr val="bg1"/>
                </a:solidFill>
              </a:rPr>
              <a:t>возникающее в результате нарушения равновесия между коронарным кровотоком и </a:t>
            </a:r>
            <a:r>
              <a:rPr lang="ru-RU" sz="2800" dirty="0" smtClean="0">
                <a:solidFill>
                  <a:schemeClr val="bg1"/>
                </a:solidFill>
              </a:rPr>
              <a:t>метаболическими</a:t>
            </a:r>
            <a:r>
              <a:rPr lang="ru-RU" sz="2800" dirty="0">
                <a:solidFill>
                  <a:schemeClr val="bg1"/>
                </a:solidFill>
              </a:rPr>
              <a:t> потребностями сердечной мышцы.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56992"/>
            <a:ext cx="8640960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Острый коронарный синдром </a:t>
            </a:r>
            <a:r>
              <a:rPr lang="ru-RU" sz="2800" dirty="0">
                <a:solidFill>
                  <a:schemeClr val="bg1"/>
                </a:solidFill>
              </a:rPr>
              <a:t>— это любая группа клинических признаков или симптомов, позволяющих предположить острый инфаркт миокарда (гибель клеток сердечной мышцы вследствие нарушения кровоснабжения на этом участке) или нестабильную стенокардию (вариант острой ишемии миокарда, тяжесть и продолжительность которой недостаточна для развития инфаркта миокарда).</a:t>
            </a:r>
          </a:p>
        </p:txBody>
      </p:sp>
    </p:spTree>
    <p:extLst>
      <p:ext uri="{BB962C8B-B14F-4D97-AF65-F5344CB8AC3E}">
        <p14:creationId xmlns:p14="http://schemas.microsoft.com/office/powerpoint/2010/main" val="14475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0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1007"/>
              </p:ext>
            </p:extLst>
          </p:nvPr>
        </p:nvGraphicFramePr>
        <p:xfrm>
          <a:off x="179388" y="836612"/>
          <a:ext cx="8785225" cy="5688731"/>
        </p:xfrm>
        <a:graphic>
          <a:graphicData uri="http://schemas.openxmlformats.org/drawingml/2006/table">
            <a:tbl>
              <a:tblPr/>
              <a:tblGrid>
                <a:gridCol w="4826000"/>
                <a:gridCol w="1439862"/>
                <a:gridCol w="1655763"/>
                <a:gridCol w="863600"/>
              </a:tblGrid>
              <a:tr h="934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Начальная доза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Длительное применение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Класс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0147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Европейское кардиологическое общество, ОКС без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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ST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(2002 г.)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75-150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≤100 с клопидогрелом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934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Американские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коллегия кардиологов и ассоциация сердца, ОКС без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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ST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(2002 г.)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162-325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75-160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934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Российские рекомендации, ОКС без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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ST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(2004 г.)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250-500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75-325, затем 75-160 (150)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934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Европейское кардиологическое общество,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антиагреганты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(2004 г.)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160-300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75-100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934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Американская коллегия торакальных врачей (2004 г.)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160-325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75-162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sp>
        <p:nvSpPr>
          <p:cNvPr id="30760" name="Text Box 49"/>
          <p:cNvSpPr txBox="1">
            <a:spLocks noChangeArrowheads="1"/>
          </p:cNvSpPr>
          <p:nvPr/>
        </p:nvSpPr>
        <p:spPr bwMode="auto">
          <a:xfrm>
            <a:off x="404397" y="87313"/>
            <a:ext cx="833520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rgbClr val="FF0000"/>
                </a:solidFill>
                <a:latin typeface="Arial" charset="0"/>
              </a:rPr>
              <a:t>Аспирин при ОКС без </a:t>
            </a:r>
            <a:r>
              <a:rPr lang="ru-RU" sz="24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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ST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. Современные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6485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39750" y="44450"/>
            <a:ext cx="83534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Нитраты при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остром инфаркт миокарда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58888" y="908050"/>
            <a:ext cx="66246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600">
                <a:solidFill>
                  <a:srgbClr val="FF9966"/>
                </a:solidFill>
                <a:latin typeface="Arial" charset="0"/>
              </a:rPr>
              <a:t>Показания для применения нитратов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175000"/>
              <a:buFont typeface="Wingdings" pitchFamily="2" charset="2"/>
              <a:buChar char="§"/>
            </a:pPr>
            <a:r>
              <a:rPr lang="ru-RU" sz="2200">
                <a:solidFill>
                  <a:schemeClr val="bg1"/>
                </a:solidFill>
                <a:latin typeface="Arial" charset="0"/>
              </a:rPr>
              <a:t> ишемия миокарда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175000"/>
              <a:buFont typeface="Wingdings" pitchFamily="2" charset="2"/>
              <a:buChar char="§"/>
            </a:pPr>
            <a:r>
              <a:rPr lang="ru-RU" sz="2200">
                <a:solidFill>
                  <a:schemeClr val="bg1"/>
                </a:solidFill>
                <a:latin typeface="Arial" charset="0"/>
              </a:rPr>
              <a:t> острый застой в легких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175000"/>
              <a:buFont typeface="Wingdings" pitchFamily="2" charset="2"/>
              <a:buChar char="§"/>
            </a:pPr>
            <a:r>
              <a:rPr lang="ru-RU" sz="2200">
                <a:solidFill>
                  <a:schemeClr val="bg1"/>
                </a:solidFill>
                <a:latin typeface="Arial" charset="0"/>
              </a:rPr>
              <a:t> необходимость контроля АД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68313" y="4924425"/>
            <a:ext cx="84978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 п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/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я (спрей) по 0,4 мг до 3-х раз каждые 5 минут</a:t>
            </a:r>
          </a:p>
          <a:p>
            <a:pPr eaLnBrk="1" hangingPunct="1"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 в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/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в инфузия (5-200 мкг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/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мин, </a:t>
            </a:r>
            <a:r>
              <a:rPr lang="ru-RU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 среднего АД на 10% у нормотоников, до 30% при гипертензии)</a:t>
            </a:r>
          </a:p>
          <a:p>
            <a:pPr eaLnBrk="1" hangingPunct="1"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 внутрь при сохранении ишемии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68313" y="2995613"/>
            <a:ext cx="84248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 сАД 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&lt;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90 или 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&gt;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30 мм 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Hg 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ниже исходного</a:t>
            </a:r>
          </a:p>
          <a:p>
            <a:pPr eaLnBrk="1" hangingPunct="1"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 ЧСС 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&lt;50 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и 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&gt;100</a:t>
            </a:r>
            <a:endParaRPr lang="ru-RU" sz="200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 подозрение на ИМ правого желудочка</a:t>
            </a:r>
          </a:p>
          <a:p>
            <a:pPr eaLnBrk="1" hangingPunct="1"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&lt;24 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после силденафила, варденафила, 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&lt;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48 ч после тадалафила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68313" y="2492375"/>
            <a:ext cx="8424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srgbClr val="FF9966"/>
                </a:solidFill>
                <a:latin typeface="Arial" charset="0"/>
              </a:rPr>
              <a:t>Нет противопоказаний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68313" y="4492625"/>
            <a:ext cx="8424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srgbClr val="FF9966"/>
                </a:solidFill>
                <a:latin typeface="Arial" charset="0"/>
              </a:rPr>
              <a:t>Дозировка</a:t>
            </a:r>
          </a:p>
        </p:txBody>
      </p:sp>
    </p:spTree>
    <p:extLst>
      <p:ext uri="{BB962C8B-B14F-4D97-AF65-F5344CB8AC3E}">
        <p14:creationId xmlns:p14="http://schemas.microsoft.com/office/powerpoint/2010/main" val="144276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Лечение неосложненного ИМпST на догоспитальном этапе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42875" y="1052513"/>
            <a:ext cx="8893175" cy="592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charset="0"/>
              </a:rPr>
              <a:t>Тромболитическая терапия на догоспитальном этапе.</a:t>
            </a:r>
          </a:p>
          <a:p>
            <a:r>
              <a:rPr lang="ru-RU" sz="2400" dirty="0">
                <a:solidFill>
                  <a:schemeClr val="bg1"/>
                </a:solidFill>
                <a:latin typeface="Arial" charset="0"/>
              </a:rPr>
              <a:t>Проводится при наличии показаний и отсутствии противопоказаний. При применении стрептокиназы по усмотрению врача в качестве сопутствующей терапии можно 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использовать антикоагулянты 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прямого действия. Если предпочтение отдается использованию антикоагулянтов, может быть выбран НФГ, эноксапарин или фондапаринукс.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solidFill>
                  <a:schemeClr val="bg1"/>
                </a:solidFill>
                <a:latin typeface="Arial" charset="0"/>
              </a:rPr>
              <a:t>При применении фибринспецифичных тромболитиков должны использоваться эноксапарин или НФГ.</a:t>
            </a:r>
          </a:p>
          <a:p>
            <a:r>
              <a:rPr lang="ru-RU" sz="2400" dirty="0">
                <a:solidFill>
                  <a:srgbClr val="FF0000"/>
                </a:solidFill>
                <a:latin typeface="Arial" charset="0"/>
              </a:rPr>
              <a:t>Проведение реперфузионной терапии не предполагается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endParaRPr lang="ru-RU" sz="24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  <a:latin typeface="Arial" charset="0"/>
              </a:rPr>
              <a:t>Решение о целесообразности применения антикоагулянтов прямого действия может быть отложено до поступления в стационар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ru-RU" sz="2400" b="1" dirty="0">
              <a:solidFill>
                <a:srgbClr val="FF99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179388" y="220663"/>
            <a:ext cx="8631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Практические подходы при лечении ОИМ</a:t>
            </a: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76200" y="908050"/>
            <a:ext cx="3995738" cy="5711825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800" dirty="0">
                <a:solidFill>
                  <a:srgbClr val="FF9966"/>
                </a:solidFill>
                <a:latin typeface="Arial" charset="0"/>
              </a:rPr>
              <a:t>В течение 10 - 15 мин</a:t>
            </a:r>
          </a:p>
          <a:p>
            <a:pPr>
              <a:lnSpc>
                <a:spcPct val="110000"/>
              </a:lnSpc>
            </a:pPr>
            <a:endParaRPr lang="ru-RU" sz="800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ru-RU" sz="800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ru-RU" sz="800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ru-RU" sz="800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ru-RU" sz="800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18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ЧДД, ЧСС, АД, насыщение 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O</a:t>
            </a:r>
            <a:r>
              <a:rPr lang="en-US" sz="2400" baseline="-25000" dirty="0">
                <a:solidFill>
                  <a:prstClr val="white"/>
                </a:solidFill>
                <a:latin typeface="Arial" charset="0"/>
              </a:rPr>
              <a:t>2</a:t>
            </a:r>
            <a:endParaRPr lang="ru-RU" sz="2400" baseline="-25000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dirty="0">
                <a:solidFill>
                  <a:prstClr val="white"/>
                </a:solidFill>
                <a:latin typeface="Arial" charset="0"/>
              </a:rPr>
              <a:t> 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Мониторирование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 ЭКГ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dirty="0">
                <a:solidFill>
                  <a:prstClr val="white"/>
                </a:solidFill>
                <a:latin typeface="Arial" charset="0"/>
              </a:rPr>
              <a:t> Готовность к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дефибрилляции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 и СЛР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dirty="0">
                <a:solidFill>
                  <a:prstClr val="white"/>
                </a:solidFill>
                <a:latin typeface="Arial" charset="0"/>
              </a:rPr>
              <a:t> Обеспечение в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/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в доступа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dirty="0">
                <a:solidFill>
                  <a:prstClr val="white"/>
                </a:solidFill>
                <a:latin typeface="Arial" charset="0"/>
              </a:rPr>
              <a:t> ЭКГ в 12-ти отведениях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dirty="0">
                <a:solidFill>
                  <a:prstClr val="white"/>
                </a:solidFill>
                <a:latin typeface="Arial" charset="0"/>
              </a:rPr>
              <a:t> Короткий прицельный анамнез,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физикальное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 обследование</a:t>
            </a:r>
            <a:r>
              <a:rPr lang="ru-RU" sz="2400" i="1" dirty="0">
                <a:solidFill>
                  <a:prstClr val="white"/>
                </a:solidFill>
                <a:latin typeface="Arial" charset="0"/>
              </a:rPr>
              <a:t> </a:t>
            </a:r>
            <a:endParaRPr lang="ru-RU" sz="2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4211638" y="908050"/>
            <a:ext cx="4789487" cy="5035225"/>
          </a:xfrm>
          <a:prstGeom prst="rect">
            <a:avLst/>
          </a:prstGeom>
          <a:noFill/>
          <a:ln w="57150" cmpd="thinThick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dirty="0">
                <a:solidFill>
                  <a:srgbClr val="FF9966"/>
                </a:solidFill>
                <a:latin typeface="Arial" charset="0"/>
              </a:rPr>
              <a:t>Неотложное лечение</a:t>
            </a:r>
          </a:p>
          <a:p>
            <a:pPr>
              <a:lnSpc>
                <a:spcPct val="110000"/>
              </a:lnSpc>
            </a:pPr>
            <a:endParaRPr lang="ru-RU" sz="900" dirty="0">
              <a:solidFill>
                <a:srgbClr val="FF9966"/>
              </a:solidFill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0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1800" dirty="0">
                <a:solidFill>
                  <a:prstClr val="white"/>
                </a:solidFill>
                <a:latin typeface="Arial" charset="0"/>
                <a:cs typeface="Arial" charset="0"/>
              </a:rPr>
              <a:t>морфин по 2-4 мг в</a:t>
            </a:r>
            <a:r>
              <a:rPr 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/</a:t>
            </a:r>
            <a:r>
              <a:rPr lang="ru-RU" sz="1800" dirty="0">
                <a:solidFill>
                  <a:prstClr val="white"/>
                </a:solidFill>
                <a:latin typeface="Arial" charset="0"/>
                <a:cs typeface="Arial" charset="0"/>
              </a:rPr>
              <a:t>в до эффекта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en-US" sz="1800" dirty="0">
                <a:solidFill>
                  <a:prstClr val="white"/>
                </a:solidFill>
                <a:latin typeface="Arial" charset="0"/>
              </a:rPr>
              <a:t>O</a:t>
            </a:r>
            <a:r>
              <a:rPr lang="en-US" sz="1800" baseline="-25000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lang="ru-RU" sz="1800" baseline="-250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1800" dirty="0">
                <a:solidFill>
                  <a:prstClr val="white"/>
                </a:solidFill>
                <a:latin typeface="Arial" charset="0"/>
              </a:rPr>
              <a:t>4-8 л</a:t>
            </a:r>
            <a:r>
              <a:rPr lang="en-US" sz="1800" dirty="0">
                <a:solidFill>
                  <a:prstClr val="white"/>
                </a:solidFill>
                <a:latin typeface="Arial" charset="0"/>
              </a:rPr>
              <a:t>/</a:t>
            </a:r>
            <a:r>
              <a:rPr lang="ru-RU" sz="1800" dirty="0">
                <a:solidFill>
                  <a:prstClr val="white"/>
                </a:solidFill>
                <a:latin typeface="Arial" charset="0"/>
              </a:rPr>
              <a:t>мин для</a:t>
            </a:r>
            <a:r>
              <a:rPr lang="en-US" sz="18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1800" dirty="0">
                <a:solidFill>
                  <a:prstClr val="white"/>
                </a:solidFill>
                <a:latin typeface="Arial" charset="0"/>
              </a:rPr>
              <a:t>насыщения </a:t>
            </a:r>
            <a:r>
              <a:rPr lang="en-US" sz="1800" dirty="0">
                <a:solidFill>
                  <a:prstClr val="white"/>
                </a:solidFill>
                <a:latin typeface="Arial" charset="0"/>
              </a:rPr>
              <a:t>O</a:t>
            </a:r>
            <a:r>
              <a:rPr lang="en-US" sz="1800" baseline="-25000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lang="ru-RU" sz="18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charset="0"/>
              </a:rPr>
              <a:t>&gt;</a:t>
            </a:r>
            <a:r>
              <a:rPr lang="ru-RU" sz="1800" dirty="0">
                <a:solidFill>
                  <a:prstClr val="white"/>
                </a:solidFill>
                <a:latin typeface="Arial" charset="0"/>
              </a:rPr>
              <a:t>90%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None/>
            </a:pPr>
            <a:r>
              <a:rPr lang="ru-RU" sz="1800" dirty="0">
                <a:solidFill>
                  <a:prstClr val="white"/>
                </a:solidFill>
                <a:latin typeface="Arial" charset="0"/>
              </a:rPr>
              <a:t> </a:t>
            </a:r>
            <a:endParaRPr lang="ru-RU" sz="1800" baseline="-25000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1800" dirty="0">
                <a:solidFill>
                  <a:prstClr val="white"/>
                </a:solidFill>
                <a:latin typeface="Arial" charset="0"/>
              </a:rPr>
              <a:t> аспирин (если не дали ранее): разжевать 250 мг, в свечах 300 мг или в</a:t>
            </a:r>
            <a:r>
              <a:rPr lang="en-US" sz="1800" dirty="0">
                <a:solidFill>
                  <a:prstClr val="white"/>
                </a:solidFill>
                <a:latin typeface="Arial" charset="0"/>
              </a:rPr>
              <a:t>/</a:t>
            </a:r>
            <a:r>
              <a:rPr lang="ru-RU" sz="1800" dirty="0">
                <a:solidFill>
                  <a:prstClr val="white"/>
                </a:solidFill>
                <a:latin typeface="Arial" charset="0"/>
              </a:rPr>
              <a:t>в 500 мг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endParaRPr lang="ru-RU" sz="1800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18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1800" dirty="0" err="1" smtClean="0">
                <a:solidFill>
                  <a:prstClr val="white"/>
                </a:solidFill>
                <a:latin typeface="Arial" charset="0"/>
              </a:rPr>
              <a:t>клопидогрель</a:t>
            </a:r>
            <a:r>
              <a:rPr lang="ru-RU" sz="18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1800" dirty="0">
                <a:solidFill>
                  <a:prstClr val="white"/>
                </a:solidFill>
                <a:latin typeface="Arial" charset="0"/>
              </a:rPr>
              <a:t>300 мг,  </a:t>
            </a:r>
            <a:r>
              <a:rPr lang="ru-RU" sz="1800" dirty="0">
                <a:solidFill>
                  <a:prstClr val="white"/>
                </a:solidFill>
                <a:latin typeface="Arial" charset="0"/>
                <a:sym typeface="Symbol" pitchFamily="18" charset="2"/>
              </a:rPr>
              <a:t>возраст </a:t>
            </a:r>
            <a:r>
              <a:rPr lang="en-US" sz="1800" dirty="0">
                <a:solidFill>
                  <a:prstClr val="white"/>
                </a:solidFill>
                <a:latin typeface="Arial" charset="0"/>
                <a:sym typeface="Symbol" pitchFamily="18" charset="2"/>
              </a:rPr>
              <a:t>&lt;</a:t>
            </a:r>
            <a:r>
              <a:rPr lang="ru-RU" sz="1800" dirty="0">
                <a:solidFill>
                  <a:prstClr val="white"/>
                </a:solidFill>
                <a:latin typeface="Arial" charset="0"/>
                <a:sym typeface="Symbol" pitchFamily="18" charset="2"/>
              </a:rPr>
              <a:t>75 лет 75 мг  </a:t>
            </a:r>
            <a:endParaRPr lang="en-US" sz="1800" dirty="0">
              <a:solidFill>
                <a:prstClr val="white"/>
              </a:solidFill>
              <a:latin typeface="Arial" charset="0"/>
              <a:sym typeface="Symbol" pitchFamily="18" charset="2"/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endParaRPr lang="ru-RU" sz="1800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1800" dirty="0">
                <a:solidFill>
                  <a:prstClr val="white"/>
                </a:solidFill>
                <a:latin typeface="Arial" charset="0"/>
              </a:rPr>
              <a:t> нитроглицерин при АД </a:t>
            </a:r>
            <a:r>
              <a:rPr lang="en-US" sz="1800" dirty="0">
                <a:solidFill>
                  <a:prstClr val="white"/>
                </a:solidFill>
                <a:latin typeface="Arial" charset="0"/>
              </a:rPr>
              <a:t>&gt;</a:t>
            </a:r>
            <a:r>
              <a:rPr lang="ru-RU" sz="1800" dirty="0">
                <a:solidFill>
                  <a:prstClr val="white"/>
                </a:solidFill>
                <a:latin typeface="Arial" charset="0"/>
              </a:rPr>
              <a:t>90, если есть боль, острый застой в легких, высокое АД 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endParaRPr lang="ru-RU" sz="900" dirty="0">
              <a:solidFill>
                <a:prstClr val="white"/>
              </a:solidFill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000" dirty="0">
                <a:solidFill>
                  <a:prstClr val="white"/>
                </a:solidFill>
                <a:latin typeface="Arial" charset="0"/>
              </a:rPr>
              <a:t>  </a:t>
            </a:r>
            <a:r>
              <a:rPr lang="ru-RU" sz="2400" u="sng" dirty="0">
                <a:solidFill>
                  <a:srgbClr val="66FF33"/>
                </a:solidFill>
                <a:latin typeface="Arial" charset="0"/>
              </a:rPr>
              <a:t>решение вопроса о ТЛТ!!!</a:t>
            </a:r>
            <a:r>
              <a:rPr lang="ru-RU" sz="2000" dirty="0">
                <a:solidFill>
                  <a:prstClr val="white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85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260350"/>
            <a:ext cx="8425185" cy="720725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Показания для проведения ТЛТ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640763" cy="4895850"/>
          </a:xfrm>
          <a:ln w="57150" cmpd="thinThick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Arial" charset="0"/>
              </a:rPr>
              <a:t>Если время от начала ангинозного приступа не превышает 12 часов, а на ЭКГ отмечается подъем сегмента ST ≥0,1 mV, как минимум в 2-х последовательных грудных отведениях или в 2-х отведениях от конечностей, или появляется блокада ЛНПГ. Введение тромболитиков оправдано в те же сроки при ЭКГ признаках истинного заднего ИМ (высокие зубцы R в правых</a:t>
            </a:r>
          </a:p>
          <a:p>
            <a:pPr algn="l"/>
            <a:r>
              <a:rPr lang="ru-RU" sz="2800" dirty="0" err="1" smtClean="0">
                <a:solidFill>
                  <a:schemeClr val="bg1"/>
                </a:solidFill>
                <a:latin typeface="Arial" charset="0"/>
              </a:rPr>
              <a:t>прекардиальных</a:t>
            </a:r>
            <a:r>
              <a:rPr lang="ru-RU" sz="2800" dirty="0" smtClean="0">
                <a:solidFill>
                  <a:schemeClr val="bg1"/>
                </a:solidFill>
                <a:latin typeface="Arial" charset="0"/>
              </a:rPr>
              <a:t> отведениях и депрессия сегмента ST в отведениях V1-V4 с направленным вверх зубцом T).</a:t>
            </a:r>
          </a:p>
        </p:txBody>
      </p:sp>
    </p:spTree>
    <p:extLst>
      <p:ext uri="{BB962C8B-B14F-4D97-AF65-F5344CB8AC3E}">
        <p14:creationId xmlns:p14="http://schemas.microsoft.com/office/powerpoint/2010/main" val="34879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60350"/>
            <a:ext cx="8353177" cy="7207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Противопоказания для проведения ТЛТ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640763" cy="5111750"/>
          </a:xfrm>
          <a:ln w="57150" cmpd="thinThick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mtClean="0">
                <a:solidFill>
                  <a:srgbClr val="FF9966"/>
                </a:solidFill>
                <a:latin typeface="Arial" charset="0"/>
              </a:rPr>
              <a:t>Абсолютные противопоказания к ТЛТ</a:t>
            </a:r>
          </a:p>
          <a:p>
            <a:pPr algn="l">
              <a:lnSpc>
                <a:spcPct val="8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 ранее перенесенный геморрагический инсульт или НМК неизвестной этиологии;</a:t>
            </a:r>
          </a:p>
          <a:p>
            <a:pPr algn="l">
              <a:lnSpc>
                <a:spcPct val="8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 ишемический инсульт, перенесенный в течение последних 3-х месяцев;</a:t>
            </a:r>
          </a:p>
          <a:p>
            <a:pPr algn="l">
              <a:lnSpc>
                <a:spcPct val="8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 опухоль мозга, первичная и метастатическая;</a:t>
            </a:r>
          </a:p>
          <a:p>
            <a:pPr algn="l">
              <a:lnSpc>
                <a:spcPct val="8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 подозрение на расслоение аорты;</a:t>
            </a:r>
          </a:p>
          <a:p>
            <a:pPr algn="l">
              <a:lnSpc>
                <a:spcPct val="8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 наличие признаков кровотечения или геморрагического диатеза (за исключением менструации);</a:t>
            </a:r>
          </a:p>
          <a:p>
            <a:pPr algn="l">
              <a:lnSpc>
                <a:spcPct val="8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 существенные закрытые травмы головы в последние 3 месяца; </a:t>
            </a:r>
          </a:p>
          <a:p>
            <a:pPr algn="l">
              <a:lnSpc>
                <a:spcPct val="8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изменение структуры мозговых сосудов, например, артерио-венозная мальформация, артериальные аневризмы</a:t>
            </a:r>
          </a:p>
        </p:txBody>
      </p:sp>
    </p:spTree>
    <p:extLst>
      <p:ext uri="{BB962C8B-B14F-4D97-AF65-F5344CB8AC3E}">
        <p14:creationId xmlns:p14="http://schemas.microsoft.com/office/powerpoint/2010/main" val="12667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9"/>
          <p:cNvSpPr>
            <a:spLocks noChangeArrowheads="1"/>
          </p:cNvSpPr>
          <p:nvPr/>
        </p:nvSpPr>
        <p:spPr bwMode="auto">
          <a:xfrm>
            <a:off x="323528" y="260350"/>
            <a:ext cx="871252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380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Тромболитические препараты </a:t>
            </a:r>
          </a:p>
        </p:txBody>
      </p:sp>
      <p:graphicFrame>
        <p:nvGraphicFramePr>
          <p:cNvPr id="511094" name="Group 1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30067748"/>
              </p:ext>
            </p:extLst>
          </p:nvPr>
        </p:nvGraphicFramePr>
        <p:xfrm>
          <a:off x="395288" y="1052513"/>
          <a:ext cx="8497887" cy="5632688"/>
        </p:xfrm>
        <a:graphic>
          <a:graphicData uri="http://schemas.openxmlformats.org/drawingml/2006/table">
            <a:tbl>
              <a:tblPr/>
              <a:tblGrid>
                <a:gridCol w="2671762"/>
                <a:gridCol w="5826125"/>
              </a:tblGrid>
              <a:tr h="239562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Альтеплаза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Внутривенно 1 мг/кг массы тела (но не более 100 мг): болюс 15 мг; последующая инфузия 0,75 мг/кг массы тела за 30 мин (но не более 50 мг), затем 0,5 мг/кг (но не более 35 мг) за 60 минут (общая продолжительность инфузии 1,5 часа).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894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Пуролаза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Внутривенно: болюс 2000000 МЕ и последующая инфузия 4000000 МЕ в течение 30-60 мин.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774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Стрептокиназа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Внутривенно инфузионно 1500000 МЕ за 30-60 минут.).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811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Тенектеплаза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Внутривенно болюсом: 30 мг при массе &lt;60 кг, 35 мг при 60-70 кг, 40 мг при 70-80 кг; 45 мг при 80-90 кг и 50 мг при массе тела &gt;90 кг.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350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350"/>
            <a:ext cx="8749605" cy="504825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Comic Sans MS" pitchFamily="66" charset="0"/>
              </a:rPr>
              <a:t>Эффективность ТЛТ  при ИМ в зависимости от времени начала лечения</a:t>
            </a: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08075" y="2298700"/>
          <a:ext cx="7073900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Диаграмма" r:id="rId4" imgW="8220143" imgH="4524285" progId="MSGraph.Chart.8">
                  <p:embed followColorScheme="full"/>
                </p:oleObj>
              </mc:Choice>
              <mc:Fallback>
                <p:oleObj name="Диаграмма" r:id="rId4" imgW="8220143" imgH="4524285" progId="MSGraph.Chart.8">
                  <p:embed followColorScheme="full"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2298700"/>
                        <a:ext cx="7073900" cy="374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47813" y="2020888"/>
            <a:ext cx="642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>
                <a:solidFill>
                  <a:schemeClr val="bg1"/>
                </a:solidFill>
                <a:latin typeface="Arial" charset="0"/>
              </a:rPr>
              <a:t>65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*</a:t>
            </a:r>
            <a:endParaRPr lang="ru-RU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 rot="-5400000">
            <a:off x="-1333500" y="3708400"/>
            <a:ext cx="4259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>
                <a:solidFill>
                  <a:schemeClr val="bg1"/>
                </a:solidFill>
                <a:latin typeface="Arial" charset="0"/>
              </a:rPr>
              <a:t>Спасенных  жизней на 1000 леченных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633663" y="3363913"/>
            <a:ext cx="642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>
                <a:solidFill>
                  <a:schemeClr val="bg1"/>
                </a:solidFill>
                <a:latin typeface="Arial" charset="0"/>
              </a:rPr>
              <a:t>37*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32363" y="3749675"/>
            <a:ext cx="642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>
                <a:solidFill>
                  <a:schemeClr val="bg1"/>
                </a:solidFill>
                <a:latin typeface="Arial" charset="0"/>
              </a:rPr>
              <a:t>29*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11863" y="4254500"/>
            <a:ext cx="642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>
                <a:solidFill>
                  <a:schemeClr val="bg1"/>
                </a:solidFill>
                <a:latin typeface="Arial" charset="0"/>
              </a:rPr>
              <a:t>18*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97013" y="5729288"/>
            <a:ext cx="812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200">
                <a:solidFill>
                  <a:schemeClr val="bg1"/>
                </a:solidFill>
                <a:latin typeface="Arial" charset="0"/>
              </a:rPr>
              <a:t>0-1 ч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447925" y="5738813"/>
            <a:ext cx="9667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20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≥1</a:t>
            </a:r>
            <a:r>
              <a:rPr lang="ru-RU" sz="2200">
                <a:solidFill>
                  <a:schemeClr val="bg1"/>
                </a:solidFill>
                <a:latin typeface="Arial" charset="0"/>
                <a:sym typeface="Symbol" pitchFamily="18" charset="2"/>
              </a:rPr>
              <a:t>-2 ч</a:t>
            </a:r>
            <a:endParaRPr lang="ru-RU" sz="2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598863" y="5727700"/>
            <a:ext cx="966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20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≥2</a:t>
            </a:r>
            <a:r>
              <a:rPr lang="ru-RU" sz="2200">
                <a:solidFill>
                  <a:schemeClr val="bg1"/>
                </a:solidFill>
                <a:latin typeface="Arial" charset="0"/>
                <a:sym typeface="Symbol" pitchFamily="18" charset="2"/>
              </a:rPr>
              <a:t>-3 ч</a:t>
            </a:r>
            <a:endParaRPr lang="ru-RU" sz="2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722813" y="5732463"/>
            <a:ext cx="966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20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≥3</a:t>
            </a:r>
            <a:r>
              <a:rPr lang="ru-RU" sz="2200">
                <a:solidFill>
                  <a:schemeClr val="bg1"/>
                </a:solidFill>
                <a:latin typeface="Arial" charset="0"/>
                <a:sym typeface="Symbol" pitchFamily="18" charset="2"/>
              </a:rPr>
              <a:t>-6 ч</a:t>
            </a:r>
            <a:endParaRPr lang="ru-RU" sz="2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987675" y="981075"/>
            <a:ext cx="3311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200">
                <a:solidFill>
                  <a:schemeClr val="bg1"/>
                </a:solidFill>
                <a:latin typeface="Arial" charset="0"/>
              </a:rPr>
              <a:t>Смерть в первые 35 сут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784600" y="3868738"/>
            <a:ext cx="64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>
                <a:solidFill>
                  <a:schemeClr val="bg1"/>
                </a:solidFill>
                <a:latin typeface="Arial" charset="0"/>
              </a:rPr>
              <a:t>26*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946900" y="5727700"/>
            <a:ext cx="1277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20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≥</a:t>
            </a:r>
            <a:r>
              <a:rPr lang="ru-RU" sz="2200">
                <a:solidFill>
                  <a:schemeClr val="bg1"/>
                </a:solidFill>
                <a:latin typeface="Arial" charset="0"/>
                <a:sym typeface="Symbol" pitchFamily="18" charset="2"/>
              </a:rPr>
              <a:t>12-24 ч</a:t>
            </a:r>
            <a:endParaRPr lang="ru-RU" sz="2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977900" y="6108700"/>
            <a:ext cx="76882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200">
                <a:solidFill>
                  <a:schemeClr val="bg1"/>
                </a:solidFill>
                <a:latin typeface="Arial" charset="0"/>
              </a:rPr>
              <a:t>время от начала симптомов до введения фибринолитика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804025" y="2284413"/>
            <a:ext cx="1681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n=</a:t>
            </a:r>
            <a:r>
              <a:rPr lang="ru-RU" sz="2800">
                <a:solidFill>
                  <a:schemeClr val="bg1"/>
                </a:solidFill>
                <a:latin typeface="Arial" charset="0"/>
              </a:rPr>
              <a:t>50 246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994525" y="2787650"/>
            <a:ext cx="149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2400">
                <a:solidFill>
                  <a:schemeClr val="bg1"/>
                </a:solidFill>
                <a:latin typeface="Arial" charset="0"/>
              </a:rPr>
              <a:t>* р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&lt;0,</a:t>
            </a:r>
            <a:r>
              <a:rPr lang="ru-RU" sz="2400">
                <a:solidFill>
                  <a:schemeClr val="bg1"/>
                </a:solidFill>
                <a:latin typeface="Arial" charset="0"/>
              </a:rPr>
              <a:t>0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0</a:t>
            </a:r>
            <a:r>
              <a:rPr lang="ru-RU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7235825" y="47577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770563" y="5734050"/>
            <a:ext cx="11223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20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≥6</a:t>
            </a:r>
            <a:r>
              <a:rPr lang="ru-RU" sz="2200">
                <a:solidFill>
                  <a:schemeClr val="bg1"/>
                </a:solidFill>
                <a:latin typeface="Arial" charset="0"/>
                <a:sym typeface="Symbol" pitchFamily="18" charset="2"/>
              </a:rPr>
              <a:t>-12 ч</a:t>
            </a:r>
            <a:endParaRPr lang="ru-RU" sz="2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763713" y="1474788"/>
            <a:ext cx="61928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200">
                <a:solidFill>
                  <a:schemeClr val="bg1"/>
                </a:solidFill>
                <a:latin typeface="Arial" charset="0"/>
              </a:rPr>
              <a:t>стрептокиназа, </a:t>
            </a:r>
            <a:r>
              <a:rPr lang="en-US" sz="2200">
                <a:solidFill>
                  <a:schemeClr val="bg1"/>
                </a:solidFill>
                <a:latin typeface="Arial" charset="0"/>
              </a:rPr>
              <a:t>APSAC</a:t>
            </a:r>
            <a:r>
              <a:rPr lang="ru-RU" sz="2200">
                <a:solidFill>
                  <a:schemeClr val="bg1"/>
                </a:solidFill>
                <a:latin typeface="Arial" charset="0"/>
              </a:rPr>
              <a:t>, урокиназа, </a:t>
            </a:r>
            <a:r>
              <a:rPr lang="en-US" sz="2200">
                <a:solidFill>
                  <a:schemeClr val="bg1"/>
                </a:solidFill>
                <a:latin typeface="Arial" charset="0"/>
              </a:rPr>
              <a:t>t-PA </a:t>
            </a:r>
            <a:r>
              <a:rPr lang="ru-RU" sz="2200">
                <a:solidFill>
                  <a:schemeClr val="bg1"/>
                </a:solidFill>
                <a:latin typeface="Arial" charset="0"/>
              </a:rPr>
              <a:t>за 3 ч </a:t>
            </a:r>
          </a:p>
        </p:txBody>
      </p:sp>
    </p:spTree>
    <p:extLst>
      <p:ext uri="{BB962C8B-B14F-4D97-AF65-F5344CB8AC3E}">
        <p14:creationId xmlns:p14="http://schemas.microsoft.com/office/powerpoint/2010/main" val="334787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Line 11"/>
          <p:cNvSpPr>
            <a:spLocks noChangeShapeType="1"/>
          </p:cNvSpPr>
          <p:nvPr/>
        </p:nvSpPr>
        <p:spPr bwMode="auto">
          <a:xfrm>
            <a:off x="7164388" y="3429000"/>
            <a:ext cx="990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8" rIns="91414" bIns="45708" anchor="ctr"/>
          <a:lstStyle/>
          <a:p>
            <a:endParaRPr lang="ru-RU"/>
          </a:p>
        </p:txBody>
      </p:sp>
      <p:sp>
        <p:nvSpPr>
          <p:cNvPr id="6150" name="Line 2"/>
          <p:cNvSpPr>
            <a:spLocks noChangeShapeType="1"/>
          </p:cNvSpPr>
          <p:nvPr/>
        </p:nvSpPr>
        <p:spPr bwMode="auto">
          <a:xfrm>
            <a:off x="773113" y="3429000"/>
            <a:ext cx="715168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8" rIns="91414" bIns="45708" anchor="ctr"/>
          <a:lstStyle/>
          <a:p>
            <a:endParaRPr lang="ru-RU"/>
          </a:p>
        </p:txBody>
      </p:sp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0" y="2276475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Arial" charset="0"/>
              </a:rPr>
              <a:t>Возникновение боли</a:t>
            </a:r>
            <a:endParaRPr lang="de-DE" sz="1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4" name="Text Box 6"/>
          <p:cNvSpPr txBox="1">
            <a:spLocks noChangeArrowheads="1"/>
          </p:cNvSpPr>
          <p:nvPr/>
        </p:nvSpPr>
        <p:spPr bwMode="auto">
          <a:xfrm>
            <a:off x="1219200" y="1428750"/>
            <a:ext cx="118268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Arial" charset="0"/>
              </a:rPr>
              <a:t>Решение вызвать</a:t>
            </a:r>
            <a:br>
              <a:rPr lang="ru-RU" sz="1200" b="1">
                <a:solidFill>
                  <a:schemeClr val="bg1"/>
                </a:solidFill>
                <a:latin typeface="Arial" charset="0"/>
              </a:rPr>
            </a:br>
            <a:r>
              <a:rPr lang="ru-RU" sz="1200" b="1">
                <a:solidFill>
                  <a:schemeClr val="bg1"/>
                </a:solidFill>
                <a:latin typeface="Arial" charset="0"/>
              </a:rPr>
              <a:t>скорую</a:t>
            </a:r>
            <a:endParaRPr lang="de-DE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5" name="Text Box 7"/>
          <p:cNvSpPr txBox="1">
            <a:spLocks noChangeArrowheads="1"/>
          </p:cNvSpPr>
          <p:nvPr/>
        </p:nvSpPr>
        <p:spPr bwMode="auto">
          <a:xfrm>
            <a:off x="2611438" y="1828800"/>
            <a:ext cx="738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8" rIns="91414" bIns="45708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Arial" charset="0"/>
              </a:rPr>
              <a:t>Приезд</a:t>
            </a:r>
          </a:p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Arial" charset="0"/>
              </a:rPr>
              <a:t>скорой</a:t>
            </a:r>
            <a:endParaRPr lang="de-DE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6" name="Text Box 8"/>
          <p:cNvSpPr txBox="1">
            <a:spLocks noChangeArrowheads="1"/>
          </p:cNvSpPr>
          <p:nvPr/>
        </p:nvSpPr>
        <p:spPr bwMode="auto">
          <a:xfrm>
            <a:off x="4508500" y="1819275"/>
            <a:ext cx="106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8" rIns="91414" bIns="45708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Arial" charset="0"/>
              </a:rPr>
              <a:t>Прибытие</a:t>
            </a:r>
            <a:br>
              <a:rPr lang="ru-RU" sz="1200" b="1">
                <a:solidFill>
                  <a:schemeClr val="bg1"/>
                </a:solidFill>
                <a:latin typeface="Arial" charset="0"/>
              </a:rPr>
            </a:br>
            <a:r>
              <a:rPr lang="ru-RU" sz="1200" b="1">
                <a:solidFill>
                  <a:schemeClr val="bg1"/>
                </a:solidFill>
                <a:latin typeface="Arial" charset="0"/>
              </a:rPr>
              <a:t>в больницу</a:t>
            </a:r>
            <a:endParaRPr lang="de-DE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7" name="Text Box 9"/>
          <p:cNvSpPr txBox="1">
            <a:spLocks noChangeArrowheads="1"/>
          </p:cNvSpPr>
          <p:nvPr/>
        </p:nvSpPr>
        <p:spPr bwMode="auto">
          <a:xfrm>
            <a:off x="5508625" y="2049463"/>
            <a:ext cx="1295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Arial" charset="0"/>
              </a:rPr>
              <a:t>Оформление в приемном покое</a:t>
            </a:r>
            <a:endParaRPr lang="de-DE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8" name="Text Box 10"/>
          <p:cNvSpPr txBox="1">
            <a:spLocks noChangeArrowheads="1"/>
          </p:cNvSpPr>
          <p:nvPr/>
        </p:nvSpPr>
        <p:spPr bwMode="auto">
          <a:xfrm>
            <a:off x="6372225" y="1628775"/>
            <a:ext cx="152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Arial" charset="0"/>
              </a:rPr>
              <a:t>Постановка диагноза</a:t>
            </a:r>
            <a:endParaRPr lang="de-DE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9" name="Line 12"/>
          <p:cNvSpPr>
            <a:spLocks noChangeShapeType="1"/>
          </p:cNvSpPr>
          <p:nvPr/>
        </p:nvSpPr>
        <p:spPr bwMode="auto">
          <a:xfrm flipV="1">
            <a:off x="7092950" y="2997200"/>
            <a:ext cx="838200" cy="457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8" rIns="91414" bIns="45708" anchor="ctr"/>
          <a:lstStyle/>
          <a:p>
            <a:endParaRPr lang="ru-RU"/>
          </a:p>
        </p:txBody>
      </p:sp>
      <p:sp>
        <p:nvSpPr>
          <p:cNvPr id="6160" name="Text Box 13"/>
          <p:cNvSpPr txBox="1">
            <a:spLocks noChangeArrowheads="1"/>
          </p:cNvSpPr>
          <p:nvPr/>
        </p:nvSpPr>
        <p:spPr bwMode="auto">
          <a:xfrm>
            <a:off x="7920038" y="2743200"/>
            <a:ext cx="395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8" rIns="91414" bIns="45708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200" b="1">
                <a:solidFill>
                  <a:schemeClr val="bg1"/>
                </a:solidFill>
                <a:latin typeface="Arial" charset="0"/>
              </a:rPr>
              <a:t>SK</a:t>
            </a:r>
          </a:p>
        </p:txBody>
      </p:sp>
      <p:sp>
        <p:nvSpPr>
          <p:cNvPr id="6161" name="Text Box 14"/>
          <p:cNvSpPr txBox="1">
            <a:spLocks noChangeArrowheads="1"/>
          </p:cNvSpPr>
          <p:nvPr/>
        </p:nvSpPr>
        <p:spPr bwMode="auto">
          <a:xfrm>
            <a:off x="8218488" y="3276600"/>
            <a:ext cx="5984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8" rIns="91414" bIns="45708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200" b="1">
                <a:solidFill>
                  <a:schemeClr val="bg1"/>
                </a:solidFill>
                <a:latin typeface="Arial" charset="0"/>
              </a:rPr>
              <a:t>PTCA</a:t>
            </a:r>
          </a:p>
        </p:txBody>
      </p:sp>
      <p:sp>
        <p:nvSpPr>
          <p:cNvPr id="6162" name="Line 15"/>
          <p:cNvSpPr>
            <a:spLocks noChangeShapeType="1"/>
          </p:cNvSpPr>
          <p:nvPr/>
        </p:nvSpPr>
        <p:spPr bwMode="auto">
          <a:xfrm>
            <a:off x="755650" y="2924175"/>
            <a:ext cx="0" cy="15573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8" rIns="91414" bIns="45708" anchor="ctr"/>
          <a:lstStyle/>
          <a:p>
            <a:endParaRPr lang="ru-RU"/>
          </a:p>
        </p:txBody>
      </p:sp>
      <p:sp>
        <p:nvSpPr>
          <p:cNvPr id="6163" name="Line 16"/>
          <p:cNvSpPr>
            <a:spLocks noChangeShapeType="1"/>
          </p:cNvSpPr>
          <p:nvPr/>
        </p:nvSpPr>
        <p:spPr bwMode="auto">
          <a:xfrm flipH="1">
            <a:off x="1752188" y="2924175"/>
            <a:ext cx="11525" cy="155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8" rIns="91414" bIns="45708" anchor="ctr"/>
          <a:lstStyle/>
          <a:p>
            <a:endParaRPr lang="ru-RU"/>
          </a:p>
        </p:txBody>
      </p:sp>
      <p:sp>
        <p:nvSpPr>
          <p:cNvPr id="6164" name="Line 17"/>
          <p:cNvSpPr>
            <a:spLocks noChangeShapeType="1"/>
          </p:cNvSpPr>
          <p:nvPr/>
        </p:nvSpPr>
        <p:spPr bwMode="auto">
          <a:xfrm>
            <a:off x="2916238" y="2924175"/>
            <a:ext cx="0" cy="155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8" rIns="91414" bIns="45708" anchor="ctr"/>
          <a:lstStyle/>
          <a:p>
            <a:endParaRPr lang="ru-RU"/>
          </a:p>
        </p:txBody>
      </p:sp>
      <p:sp>
        <p:nvSpPr>
          <p:cNvPr id="6165" name="Line 18"/>
          <p:cNvSpPr>
            <a:spLocks noChangeShapeType="1"/>
          </p:cNvSpPr>
          <p:nvPr/>
        </p:nvSpPr>
        <p:spPr bwMode="auto">
          <a:xfrm>
            <a:off x="3203848" y="3551238"/>
            <a:ext cx="575990" cy="1571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8" rIns="91414" bIns="45708" anchor="ctr"/>
          <a:lstStyle/>
          <a:p>
            <a:endParaRPr lang="ru-RU"/>
          </a:p>
        </p:txBody>
      </p:sp>
      <p:sp>
        <p:nvSpPr>
          <p:cNvPr id="6166" name="Line 19"/>
          <p:cNvSpPr>
            <a:spLocks noChangeShapeType="1"/>
          </p:cNvSpPr>
          <p:nvPr/>
        </p:nvSpPr>
        <p:spPr bwMode="auto">
          <a:xfrm>
            <a:off x="6084888" y="2852738"/>
            <a:ext cx="0" cy="1524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8" rIns="91414" bIns="45708" anchor="ctr"/>
          <a:lstStyle/>
          <a:p>
            <a:endParaRPr lang="ru-RU"/>
          </a:p>
        </p:txBody>
      </p:sp>
      <p:sp>
        <p:nvSpPr>
          <p:cNvPr id="6167" name="Line 20"/>
          <p:cNvSpPr>
            <a:spLocks noChangeShapeType="1"/>
          </p:cNvSpPr>
          <p:nvPr/>
        </p:nvSpPr>
        <p:spPr bwMode="auto">
          <a:xfrm>
            <a:off x="6877050" y="2924175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8" rIns="91414" bIns="45708" anchor="ctr"/>
          <a:lstStyle/>
          <a:p>
            <a:endParaRPr lang="ru-RU"/>
          </a:p>
        </p:txBody>
      </p:sp>
      <p:sp>
        <p:nvSpPr>
          <p:cNvPr id="6168" name="Text Box 21"/>
          <p:cNvSpPr txBox="1">
            <a:spLocks noChangeArrowheads="1"/>
          </p:cNvSpPr>
          <p:nvPr/>
        </p:nvSpPr>
        <p:spPr bwMode="auto">
          <a:xfrm>
            <a:off x="4140200" y="5157788"/>
            <a:ext cx="17287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Метализе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 на догоспитальном этапе</a:t>
            </a:r>
            <a:endParaRPr lang="de-D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69" name="AutoShape 22"/>
          <p:cNvSpPr>
            <a:spLocks noChangeArrowheads="1"/>
          </p:cNvSpPr>
          <p:nvPr/>
        </p:nvSpPr>
        <p:spPr bwMode="auto">
          <a:xfrm>
            <a:off x="4152900" y="3343275"/>
            <a:ext cx="228600" cy="2286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8" rIns="91414" bIns="45708" anchor="ctr"/>
          <a:lstStyle/>
          <a:p>
            <a:endParaRPr lang="ru-RU"/>
          </a:p>
        </p:txBody>
      </p:sp>
      <p:sp>
        <p:nvSpPr>
          <p:cNvPr id="6170" name="Line 23"/>
          <p:cNvSpPr>
            <a:spLocks noChangeShapeType="1"/>
          </p:cNvSpPr>
          <p:nvPr/>
        </p:nvSpPr>
        <p:spPr bwMode="auto">
          <a:xfrm>
            <a:off x="4381500" y="3771900"/>
            <a:ext cx="655638" cy="14192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8" rIns="91414" bIns="45708" anchor="ctr"/>
          <a:lstStyle/>
          <a:p>
            <a:endParaRPr lang="ru-RU"/>
          </a:p>
        </p:txBody>
      </p:sp>
      <p:graphicFrame>
        <p:nvGraphicFramePr>
          <p:cNvPr id="6146" name="Object 24"/>
          <p:cNvGraphicFramePr>
            <a:graphicFrameLocks noChangeAspect="1"/>
          </p:cNvGraphicFramePr>
          <p:nvPr/>
        </p:nvGraphicFramePr>
        <p:xfrm>
          <a:off x="2590800" y="2438400"/>
          <a:ext cx="6143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lip" r:id="rId3" imgW="1384402" imgH="853135" progId="">
                  <p:embed/>
                </p:oleObj>
              </mc:Choice>
              <mc:Fallback>
                <p:oleObj name="Clip" r:id="rId3" imgW="1384402" imgH="853135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38400"/>
                        <a:ext cx="6143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5029200" y="4724400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lip" r:id="rId5" imgW="1248156" imgH="266090" progId="">
                  <p:embed/>
                </p:oleObj>
              </mc:Choice>
              <mc:Fallback>
                <p:oleObj name="Clip" r:id="rId5" imgW="1248156" imgH="26609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24400"/>
                        <a:ext cx="914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5076825" y="2349500"/>
            <a:ext cx="0" cy="2057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8" rIns="91414" bIns="45708" anchor="ctr"/>
          <a:lstStyle/>
          <a:p>
            <a:endParaRPr lang="ru-RU"/>
          </a:p>
        </p:txBody>
      </p:sp>
      <p:grpSp>
        <p:nvGrpSpPr>
          <p:cNvPr id="6172" name="Group 28"/>
          <p:cNvGrpSpPr>
            <a:grpSpLocks/>
          </p:cNvGrpSpPr>
          <p:nvPr/>
        </p:nvGrpSpPr>
        <p:grpSpPr bwMode="auto">
          <a:xfrm>
            <a:off x="6732588" y="2205038"/>
            <a:ext cx="788987" cy="636587"/>
            <a:chOff x="1498" y="1100"/>
            <a:chExt cx="2753" cy="2129"/>
          </a:xfrm>
        </p:grpSpPr>
        <p:grpSp>
          <p:nvGrpSpPr>
            <p:cNvPr id="6249" name="Group 29"/>
            <p:cNvGrpSpPr>
              <a:grpSpLocks/>
            </p:cNvGrpSpPr>
            <p:nvPr/>
          </p:nvGrpSpPr>
          <p:grpSpPr bwMode="auto">
            <a:xfrm>
              <a:off x="4061" y="1702"/>
              <a:ext cx="190" cy="227"/>
              <a:chOff x="4061" y="1702"/>
              <a:chExt cx="190" cy="227"/>
            </a:xfrm>
          </p:grpSpPr>
          <p:sp>
            <p:nvSpPr>
              <p:cNvPr id="6258" name="Freeform 30"/>
              <p:cNvSpPr>
                <a:spLocks/>
              </p:cNvSpPr>
              <p:nvPr/>
            </p:nvSpPr>
            <p:spPr bwMode="auto">
              <a:xfrm>
                <a:off x="4061" y="1702"/>
                <a:ext cx="190" cy="227"/>
              </a:xfrm>
              <a:custGeom>
                <a:avLst/>
                <a:gdLst>
                  <a:gd name="T0" fmla="*/ 49 w 190"/>
                  <a:gd name="T1" fmla="*/ 226 h 227"/>
                  <a:gd name="T2" fmla="*/ 38 w 190"/>
                  <a:gd name="T3" fmla="*/ 227 h 227"/>
                  <a:gd name="T4" fmla="*/ 29 w 190"/>
                  <a:gd name="T5" fmla="*/ 224 h 227"/>
                  <a:gd name="T6" fmla="*/ 19 w 190"/>
                  <a:gd name="T7" fmla="*/ 217 h 227"/>
                  <a:gd name="T8" fmla="*/ 15 w 190"/>
                  <a:gd name="T9" fmla="*/ 208 h 227"/>
                  <a:gd name="T10" fmla="*/ 33 w 190"/>
                  <a:gd name="T11" fmla="*/ 165 h 227"/>
                  <a:gd name="T12" fmla="*/ 21 w 190"/>
                  <a:gd name="T13" fmla="*/ 154 h 227"/>
                  <a:gd name="T14" fmla="*/ 12 w 190"/>
                  <a:gd name="T15" fmla="*/ 139 h 227"/>
                  <a:gd name="T16" fmla="*/ 4 w 190"/>
                  <a:gd name="T17" fmla="*/ 122 h 227"/>
                  <a:gd name="T18" fmla="*/ 1 w 190"/>
                  <a:gd name="T19" fmla="*/ 105 h 227"/>
                  <a:gd name="T20" fmla="*/ 0 w 190"/>
                  <a:gd name="T21" fmla="*/ 87 h 227"/>
                  <a:gd name="T22" fmla="*/ 3 w 190"/>
                  <a:gd name="T23" fmla="*/ 70 h 227"/>
                  <a:gd name="T24" fmla="*/ 9 w 190"/>
                  <a:gd name="T25" fmla="*/ 53 h 227"/>
                  <a:gd name="T26" fmla="*/ 18 w 190"/>
                  <a:gd name="T27" fmla="*/ 39 h 227"/>
                  <a:gd name="T28" fmla="*/ 29 w 190"/>
                  <a:gd name="T29" fmla="*/ 26 h 227"/>
                  <a:gd name="T30" fmla="*/ 43 w 190"/>
                  <a:gd name="T31" fmla="*/ 15 h 227"/>
                  <a:gd name="T32" fmla="*/ 61 w 190"/>
                  <a:gd name="T33" fmla="*/ 6 h 227"/>
                  <a:gd name="T34" fmla="*/ 80 w 190"/>
                  <a:gd name="T35" fmla="*/ 1 h 227"/>
                  <a:gd name="T36" fmla="*/ 97 w 190"/>
                  <a:gd name="T37" fmla="*/ 0 h 227"/>
                  <a:gd name="T38" fmla="*/ 112 w 190"/>
                  <a:gd name="T39" fmla="*/ 2 h 227"/>
                  <a:gd name="T40" fmla="*/ 130 w 190"/>
                  <a:gd name="T41" fmla="*/ 6 h 227"/>
                  <a:gd name="T42" fmla="*/ 146 w 190"/>
                  <a:gd name="T43" fmla="*/ 14 h 227"/>
                  <a:gd name="T44" fmla="*/ 158 w 190"/>
                  <a:gd name="T45" fmla="*/ 23 h 227"/>
                  <a:gd name="T46" fmla="*/ 170 w 190"/>
                  <a:gd name="T47" fmla="*/ 35 h 227"/>
                  <a:gd name="T48" fmla="*/ 177 w 190"/>
                  <a:gd name="T49" fmla="*/ 47 h 227"/>
                  <a:gd name="T50" fmla="*/ 183 w 190"/>
                  <a:gd name="T51" fmla="*/ 59 h 227"/>
                  <a:gd name="T52" fmla="*/ 188 w 190"/>
                  <a:gd name="T53" fmla="*/ 74 h 227"/>
                  <a:gd name="T54" fmla="*/ 190 w 190"/>
                  <a:gd name="T55" fmla="*/ 91 h 227"/>
                  <a:gd name="T56" fmla="*/ 190 w 190"/>
                  <a:gd name="T57" fmla="*/ 108 h 227"/>
                  <a:gd name="T58" fmla="*/ 187 w 190"/>
                  <a:gd name="T59" fmla="*/ 123 h 227"/>
                  <a:gd name="T60" fmla="*/ 182 w 190"/>
                  <a:gd name="T61" fmla="*/ 137 h 227"/>
                  <a:gd name="T62" fmla="*/ 173 w 190"/>
                  <a:gd name="T63" fmla="*/ 151 h 227"/>
                  <a:gd name="T64" fmla="*/ 162 w 190"/>
                  <a:gd name="T65" fmla="*/ 163 h 227"/>
                  <a:gd name="T66" fmla="*/ 149 w 190"/>
                  <a:gd name="T67" fmla="*/ 172 h 227"/>
                  <a:gd name="T68" fmla="*/ 135 w 190"/>
                  <a:gd name="T69" fmla="*/ 181 h 227"/>
                  <a:gd name="T70" fmla="*/ 122 w 190"/>
                  <a:gd name="T71" fmla="*/ 186 h 227"/>
                  <a:gd name="T72" fmla="*/ 104 w 190"/>
                  <a:gd name="T73" fmla="*/ 189 h 227"/>
                  <a:gd name="T74" fmla="*/ 88 w 190"/>
                  <a:gd name="T75" fmla="*/ 189 h 227"/>
                  <a:gd name="T76" fmla="*/ 72 w 190"/>
                  <a:gd name="T77" fmla="*/ 186 h 227"/>
                  <a:gd name="T78" fmla="*/ 49 w 190"/>
                  <a:gd name="T79" fmla="*/ 226 h 2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0"/>
                  <a:gd name="T121" fmla="*/ 0 h 227"/>
                  <a:gd name="T122" fmla="*/ 190 w 190"/>
                  <a:gd name="T123" fmla="*/ 227 h 2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0" h="227">
                    <a:moveTo>
                      <a:pt x="49" y="226"/>
                    </a:moveTo>
                    <a:lnTo>
                      <a:pt x="38" y="227"/>
                    </a:lnTo>
                    <a:lnTo>
                      <a:pt x="29" y="224"/>
                    </a:lnTo>
                    <a:lnTo>
                      <a:pt x="19" y="217"/>
                    </a:lnTo>
                    <a:lnTo>
                      <a:pt x="15" y="208"/>
                    </a:lnTo>
                    <a:lnTo>
                      <a:pt x="33" y="165"/>
                    </a:lnTo>
                    <a:lnTo>
                      <a:pt x="21" y="154"/>
                    </a:lnTo>
                    <a:lnTo>
                      <a:pt x="12" y="139"/>
                    </a:lnTo>
                    <a:lnTo>
                      <a:pt x="4" y="122"/>
                    </a:lnTo>
                    <a:lnTo>
                      <a:pt x="1" y="105"/>
                    </a:lnTo>
                    <a:lnTo>
                      <a:pt x="0" y="87"/>
                    </a:lnTo>
                    <a:lnTo>
                      <a:pt x="3" y="70"/>
                    </a:lnTo>
                    <a:lnTo>
                      <a:pt x="9" y="53"/>
                    </a:lnTo>
                    <a:lnTo>
                      <a:pt x="18" y="39"/>
                    </a:lnTo>
                    <a:lnTo>
                      <a:pt x="29" y="26"/>
                    </a:lnTo>
                    <a:lnTo>
                      <a:pt x="43" y="15"/>
                    </a:lnTo>
                    <a:lnTo>
                      <a:pt x="61" y="6"/>
                    </a:lnTo>
                    <a:lnTo>
                      <a:pt x="80" y="1"/>
                    </a:lnTo>
                    <a:lnTo>
                      <a:pt x="97" y="0"/>
                    </a:lnTo>
                    <a:lnTo>
                      <a:pt x="112" y="2"/>
                    </a:lnTo>
                    <a:lnTo>
                      <a:pt x="130" y="6"/>
                    </a:lnTo>
                    <a:lnTo>
                      <a:pt x="146" y="14"/>
                    </a:lnTo>
                    <a:lnTo>
                      <a:pt x="158" y="23"/>
                    </a:lnTo>
                    <a:lnTo>
                      <a:pt x="170" y="35"/>
                    </a:lnTo>
                    <a:lnTo>
                      <a:pt x="177" y="47"/>
                    </a:lnTo>
                    <a:lnTo>
                      <a:pt x="183" y="59"/>
                    </a:lnTo>
                    <a:lnTo>
                      <a:pt x="188" y="74"/>
                    </a:lnTo>
                    <a:lnTo>
                      <a:pt x="190" y="91"/>
                    </a:lnTo>
                    <a:lnTo>
                      <a:pt x="190" y="108"/>
                    </a:lnTo>
                    <a:lnTo>
                      <a:pt x="187" y="123"/>
                    </a:lnTo>
                    <a:lnTo>
                      <a:pt x="182" y="137"/>
                    </a:lnTo>
                    <a:lnTo>
                      <a:pt x="173" y="151"/>
                    </a:lnTo>
                    <a:lnTo>
                      <a:pt x="162" y="163"/>
                    </a:lnTo>
                    <a:lnTo>
                      <a:pt x="149" y="172"/>
                    </a:lnTo>
                    <a:lnTo>
                      <a:pt x="135" y="181"/>
                    </a:lnTo>
                    <a:lnTo>
                      <a:pt x="122" y="186"/>
                    </a:lnTo>
                    <a:lnTo>
                      <a:pt x="104" y="189"/>
                    </a:lnTo>
                    <a:lnTo>
                      <a:pt x="88" y="189"/>
                    </a:lnTo>
                    <a:lnTo>
                      <a:pt x="72" y="186"/>
                    </a:lnTo>
                    <a:lnTo>
                      <a:pt x="49" y="226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9" name="Oval 31"/>
              <p:cNvSpPr>
                <a:spLocks noChangeArrowheads="1"/>
              </p:cNvSpPr>
              <p:nvPr/>
            </p:nvSpPr>
            <p:spPr bwMode="auto">
              <a:xfrm>
                <a:off x="4086" y="1727"/>
                <a:ext cx="141" cy="139"/>
              </a:xfrm>
              <a:prstGeom prst="ellipse">
                <a:avLst/>
              </a:prstGeom>
              <a:solidFill>
                <a:srgbClr val="A0A0A0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50" name="Freeform 32"/>
            <p:cNvSpPr>
              <a:spLocks/>
            </p:cNvSpPr>
            <p:nvPr/>
          </p:nvSpPr>
          <p:spPr bwMode="auto">
            <a:xfrm>
              <a:off x="2121" y="1901"/>
              <a:ext cx="1991" cy="1328"/>
            </a:xfrm>
            <a:custGeom>
              <a:avLst/>
              <a:gdLst>
                <a:gd name="T0" fmla="*/ 616 w 1991"/>
                <a:gd name="T1" fmla="*/ 122 h 1328"/>
                <a:gd name="T2" fmla="*/ 757 w 1991"/>
                <a:gd name="T3" fmla="*/ 432 h 1328"/>
                <a:gd name="T4" fmla="*/ 796 w 1991"/>
                <a:gd name="T5" fmla="*/ 635 h 1328"/>
                <a:gd name="T6" fmla="*/ 766 w 1991"/>
                <a:gd name="T7" fmla="*/ 758 h 1328"/>
                <a:gd name="T8" fmla="*/ 781 w 1991"/>
                <a:gd name="T9" fmla="*/ 846 h 1328"/>
                <a:gd name="T10" fmla="*/ 940 w 1991"/>
                <a:gd name="T11" fmla="*/ 1070 h 1328"/>
                <a:gd name="T12" fmla="*/ 1115 w 1991"/>
                <a:gd name="T13" fmla="*/ 1222 h 1328"/>
                <a:gd name="T14" fmla="*/ 1287 w 1991"/>
                <a:gd name="T15" fmla="*/ 1274 h 1328"/>
                <a:gd name="T16" fmla="*/ 1425 w 1991"/>
                <a:gd name="T17" fmla="*/ 1264 h 1328"/>
                <a:gd name="T18" fmla="*/ 1575 w 1991"/>
                <a:gd name="T19" fmla="*/ 1196 h 1328"/>
                <a:gd name="T20" fmla="*/ 1701 w 1991"/>
                <a:gd name="T21" fmla="*/ 1080 h 1328"/>
                <a:gd name="T22" fmla="*/ 1787 w 1991"/>
                <a:gd name="T23" fmla="*/ 941 h 1328"/>
                <a:gd name="T24" fmla="*/ 1832 w 1991"/>
                <a:gd name="T25" fmla="*/ 781 h 1328"/>
                <a:gd name="T26" fmla="*/ 1827 w 1991"/>
                <a:gd name="T27" fmla="*/ 551 h 1328"/>
                <a:gd name="T28" fmla="*/ 1848 w 1991"/>
                <a:gd name="T29" fmla="*/ 287 h 1328"/>
                <a:gd name="T30" fmla="*/ 1896 w 1991"/>
                <a:gd name="T31" fmla="*/ 126 h 1328"/>
                <a:gd name="T32" fmla="*/ 1955 w 1991"/>
                <a:gd name="T33" fmla="*/ 13 h 1328"/>
                <a:gd name="T34" fmla="*/ 1991 w 1991"/>
                <a:gd name="T35" fmla="*/ 26 h 1328"/>
                <a:gd name="T36" fmla="*/ 1929 w 1991"/>
                <a:gd name="T37" fmla="*/ 185 h 1328"/>
                <a:gd name="T38" fmla="*/ 1889 w 1991"/>
                <a:gd name="T39" fmla="*/ 370 h 1328"/>
                <a:gd name="T40" fmla="*/ 1889 w 1991"/>
                <a:gd name="T41" fmla="*/ 626 h 1328"/>
                <a:gd name="T42" fmla="*/ 1877 w 1991"/>
                <a:gd name="T43" fmla="*/ 840 h 1328"/>
                <a:gd name="T44" fmla="*/ 1810 w 1991"/>
                <a:gd name="T45" fmla="*/ 1016 h 1328"/>
                <a:gd name="T46" fmla="*/ 1706 w 1991"/>
                <a:gd name="T47" fmla="*/ 1161 h 1328"/>
                <a:gd name="T48" fmla="*/ 1585 w 1991"/>
                <a:gd name="T49" fmla="*/ 1260 h 1328"/>
                <a:gd name="T50" fmla="*/ 1437 w 1991"/>
                <a:gd name="T51" fmla="*/ 1317 h 1328"/>
                <a:gd name="T52" fmla="*/ 1287 w 1991"/>
                <a:gd name="T53" fmla="*/ 1328 h 1328"/>
                <a:gd name="T54" fmla="*/ 1117 w 1991"/>
                <a:gd name="T55" fmla="*/ 1286 h 1328"/>
                <a:gd name="T56" fmla="*/ 956 w 1991"/>
                <a:gd name="T57" fmla="*/ 1178 h 1328"/>
                <a:gd name="T58" fmla="*/ 788 w 1991"/>
                <a:gd name="T59" fmla="*/ 952 h 1328"/>
                <a:gd name="T60" fmla="*/ 691 w 1991"/>
                <a:gd name="T61" fmla="*/ 858 h 1328"/>
                <a:gd name="T62" fmla="*/ 530 w 1991"/>
                <a:gd name="T63" fmla="*/ 881 h 1328"/>
                <a:gd name="T64" fmla="*/ 400 w 1991"/>
                <a:gd name="T65" fmla="*/ 863 h 1328"/>
                <a:gd name="T66" fmla="*/ 228 w 1991"/>
                <a:gd name="T67" fmla="*/ 763 h 1328"/>
                <a:gd name="T68" fmla="*/ 74 w 1991"/>
                <a:gd name="T69" fmla="*/ 597 h 1328"/>
                <a:gd name="T70" fmla="*/ 0 w 1991"/>
                <a:gd name="T71" fmla="*/ 433 h 1328"/>
                <a:gd name="T72" fmla="*/ 45 w 1991"/>
                <a:gd name="T73" fmla="*/ 432 h 1328"/>
                <a:gd name="T74" fmla="*/ 105 w 1991"/>
                <a:gd name="T75" fmla="*/ 532 h 1328"/>
                <a:gd name="T76" fmla="*/ 249 w 1991"/>
                <a:gd name="T77" fmla="*/ 706 h 1328"/>
                <a:gd name="T78" fmla="*/ 419 w 1991"/>
                <a:gd name="T79" fmla="*/ 811 h 1328"/>
                <a:gd name="T80" fmla="*/ 589 w 1991"/>
                <a:gd name="T81" fmla="*/ 820 h 1328"/>
                <a:gd name="T82" fmla="*/ 696 w 1991"/>
                <a:gd name="T83" fmla="*/ 766 h 1328"/>
                <a:gd name="T84" fmla="*/ 743 w 1991"/>
                <a:gd name="T85" fmla="*/ 641 h 1328"/>
                <a:gd name="T86" fmla="*/ 704 w 1991"/>
                <a:gd name="T87" fmla="*/ 437 h 1328"/>
                <a:gd name="T88" fmla="*/ 560 w 1991"/>
                <a:gd name="T89" fmla="*/ 132 h 1328"/>
                <a:gd name="T90" fmla="*/ 537 w 1991"/>
                <a:gd name="T91" fmla="*/ 41 h 13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91"/>
                <a:gd name="T139" fmla="*/ 0 h 1328"/>
                <a:gd name="T140" fmla="*/ 1991 w 1991"/>
                <a:gd name="T141" fmla="*/ 1328 h 13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91" h="1328">
                  <a:moveTo>
                    <a:pt x="551" y="20"/>
                  </a:moveTo>
                  <a:lnTo>
                    <a:pt x="582" y="65"/>
                  </a:lnTo>
                  <a:lnTo>
                    <a:pt x="616" y="122"/>
                  </a:lnTo>
                  <a:lnTo>
                    <a:pt x="678" y="238"/>
                  </a:lnTo>
                  <a:lnTo>
                    <a:pt x="722" y="342"/>
                  </a:lnTo>
                  <a:lnTo>
                    <a:pt x="757" y="432"/>
                  </a:lnTo>
                  <a:lnTo>
                    <a:pt x="784" y="528"/>
                  </a:lnTo>
                  <a:lnTo>
                    <a:pt x="793" y="578"/>
                  </a:lnTo>
                  <a:lnTo>
                    <a:pt x="796" y="635"/>
                  </a:lnTo>
                  <a:lnTo>
                    <a:pt x="793" y="686"/>
                  </a:lnTo>
                  <a:lnTo>
                    <a:pt x="779" y="728"/>
                  </a:lnTo>
                  <a:lnTo>
                    <a:pt x="766" y="758"/>
                  </a:lnTo>
                  <a:lnTo>
                    <a:pt x="755" y="789"/>
                  </a:lnTo>
                  <a:lnTo>
                    <a:pt x="757" y="812"/>
                  </a:lnTo>
                  <a:lnTo>
                    <a:pt x="781" y="846"/>
                  </a:lnTo>
                  <a:lnTo>
                    <a:pt x="838" y="921"/>
                  </a:lnTo>
                  <a:lnTo>
                    <a:pt x="885" y="993"/>
                  </a:lnTo>
                  <a:lnTo>
                    <a:pt x="940" y="1070"/>
                  </a:lnTo>
                  <a:lnTo>
                    <a:pt x="989" y="1127"/>
                  </a:lnTo>
                  <a:lnTo>
                    <a:pt x="1056" y="1184"/>
                  </a:lnTo>
                  <a:lnTo>
                    <a:pt x="1115" y="1222"/>
                  </a:lnTo>
                  <a:lnTo>
                    <a:pt x="1171" y="1245"/>
                  </a:lnTo>
                  <a:lnTo>
                    <a:pt x="1240" y="1267"/>
                  </a:lnTo>
                  <a:lnTo>
                    <a:pt x="1287" y="1274"/>
                  </a:lnTo>
                  <a:lnTo>
                    <a:pt x="1335" y="1276"/>
                  </a:lnTo>
                  <a:lnTo>
                    <a:pt x="1380" y="1272"/>
                  </a:lnTo>
                  <a:lnTo>
                    <a:pt x="1425" y="1264"/>
                  </a:lnTo>
                  <a:lnTo>
                    <a:pt x="1470" y="1248"/>
                  </a:lnTo>
                  <a:lnTo>
                    <a:pt x="1524" y="1224"/>
                  </a:lnTo>
                  <a:lnTo>
                    <a:pt x="1575" y="1196"/>
                  </a:lnTo>
                  <a:lnTo>
                    <a:pt x="1620" y="1163"/>
                  </a:lnTo>
                  <a:lnTo>
                    <a:pt x="1656" y="1130"/>
                  </a:lnTo>
                  <a:lnTo>
                    <a:pt x="1701" y="1080"/>
                  </a:lnTo>
                  <a:lnTo>
                    <a:pt x="1739" y="1026"/>
                  </a:lnTo>
                  <a:lnTo>
                    <a:pt x="1765" y="982"/>
                  </a:lnTo>
                  <a:lnTo>
                    <a:pt x="1787" y="941"/>
                  </a:lnTo>
                  <a:lnTo>
                    <a:pt x="1803" y="903"/>
                  </a:lnTo>
                  <a:lnTo>
                    <a:pt x="1818" y="854"/>
                  </a:lnTo>
                  <a:lnTo>
                    <a:pt x="1832" y="781"/>
                  </a:lnTo>
                  <a:lnTo>
                    <a:pt x="1837" y="706"/>
                  </a:lnTo>
                  <a:lnTo>
                    <a:pt x="1837" y="626"/>
                  </a:lnTo>
                  <a:lnTo>
                    <a:pt x="1827" y="551"/>
                  </a:lnTo>
                  <a:lnTo>
                    <a:pt x="1827" y="479"/>
                  </a:lnTo>
                  <a:lnTo>
                    <a:pt x="1839" y="347"/>
                  </a:lnTo>
                  <a:lnTo>
                    <a:pt x="1848" y="287"/>
                  </a:lnTo>
                  <a:lnTo>
                    <a:pt x="1863" y="231"/>
                  </a:lnTo>
                  <a:lnTo>
                    <a:pt x="1877" y="183"/>
                  </a:lnTo>
                  <a:lnTo>
                    <a:pt x="1896" y="126"/>
                  </a:lnTo>
                  <a:lnTo>
                    <a:pt x="1927" y="50"/>
                  </a:lnTo>
                  <a:lnTo>
                    <a:pt x="1950" y="0"/>
                  </a:lnTo>
                  <a:lnTo>
                    <a:pt x="1955" y="13"/>
                  </a:lnTo>
                  <a:lnTo>
                    <a:pt x="1963" y="22"/>
                  </a:lnTo>
                  <a:lnTo>
                    <a:pt x="1976" y="26"/>
                  </a:lnTo>
                  <a:lnTo>
                    <a:pt x="1991" y="26"/>
                  </a:lnTo>
                  <a:lnTo>
                    <a:pt x="1976" y="60"/>
                  </a:lnTo>
                  <a:lnTo>
                    <a:pt x="1952" y="119"/>
                  </a:lnTo>
                  <a:lnTo>
                    <a:pt x="1929" y="185"/>
                  </a:lnTo>
                  <a:lnTo>
                    <a:pt x="1915" y="242"/>
                  </a:lnTo>
                  <a:lnTo>
                    <a:pt x="1896" y="325"/>
                  </a:lnTo>
                  <a:lnTo>
                    <a:pt x="1889" y="370"/>
                  </a:lnTo>
                  <a:lnTo>
                    <a:pt x="1882" y="447"/>
                  </a:lnTo>
                  <a:lnTo>
                    <a:pt x="1879" y="536"/>
                  </a:lnTo>
                  <a:lnTo>
                    <a:pt x="1889" y="626"/>
                  </a:lnTo>
                  <a:lnTo>
                    <a:pt x="1891" y="731"/>
                  </a:lnTo>
                  <a:lnTo>
                    <a:pt x="1886" y="783"/>
                  </a:lnTo>
                  <a:lnTo>
                    <a:pt x="1877" y="840"/>
                  </a:lnTo>
                  <a:lnTo>
                    <a:pt x="1858" y="908"/>
                  </a:lnTo>
                  <a:lnTo>
                    <a:pt x="1839" y="958"/>
                  </a:lnTo>
                  <a:lnTo>
                    <a:pt x="1810" y="1016"/>
                  </a:lnTo>
                  <a:lnTo>
                    <a:pt x="1780" y="1070"/>
                  </a:lnTo>
                  <a:lnTo>
                    <a:pt x="1737" y="1125"/>
                  </a:lnTo>
                  <a:lnTo>
                    <a:pt x="1706" y="1161"/>
                  </a:lnTo>
                  <a:lnTo>
                    <a:pt x="1673" y="1193"/>
                  </a:lnTo>
                  <a:lnTo>
                    <a:pt x="1632" y="1226"/>
                  </a:lnTo>
                  <a:lnTo>
                    <a:pt x="1585" y="1260"/>
                  </a:lnTo>
                  <a:lnTo>
                    <a:pt x="1543" y="1281"/>
                  </a:lnTo>
                  <a:lnTo>
                    <a:pt x="1489" y="1302"/>
                  </a:lnTo>
                  <a:lnTo>
                    <a:pt x="1437" y="1317"/>
                  </a:lnTo>
                  <a:lnTo>
                    <a:pt x="1390" y="1324"/>
                  </a:lnTo>
                  <a:lnTo>
                    <a:pt x="1340" y="1328"/>
                  </a:lnTo>
                  <a:lnTo>
                    <a:pt x="1287" y="1328"/>
                  </a:lnTo>
                  <a:lnTo>
                    <a:pt x="1223" y="1319"/>
                  </a:lnTo>
                  <a:lnTo>
                    <a:pt x="1164" y="1302"/>
                  </a:lnTo>
                  <a:lnTo>
                    <a:pt x="1117" y="1286"/>
                  </a:lnTo>
                  <a:lnTo>
                    <a:pt x="1063" y="1257"/>
                  </a:lnTo>
                  <a:lnTo>
                    <a:pt x="1020" y="1229"/>
                  </a:lnTo>
                  <a:lnTo>
                    <a:pt x="956" y="1178"/>
                  </a:lnTo>
                  <a:lnTo>
                    <a:pt x="894" y="1109"/>
                  </a:lnTo>
                  <a:lnTo>
                    <a:pt x="840" y="1032"/>
                  </a:lnTo>
                  <a:lnTo>
                    <a:pt x="788" y="952"/>
                  </a:lnTo>
                  <a:lnTo>
                    <a:pt x="737" y="881"/>
                  </a:lnTo>
                  <a:lnTo>
                    <a:pt x="715" y="863"/>
                  </a:lnTo>
                  <a:lnTo>
                    <a:pt x="691" y="858"/>
                  </a:lnTo>
                  <a:lnTo>
                    <a:pt x="639" y="868"/>
                  </a:lnTo>
                  <a:lnTo>
                    <a:pt x="587" y="879"/>
                  </a:lnTo>
                  <a:lnTo>
                    <a:pt x="530" y="881"/>
                  </a:lnTo>
                  <a:lnTo>
                    <a:pt x="481" y="879"/>
                  </a:lnTo>
                  <a:lnTo>
                    <a:pt x="438" y="872"/>
                  </a:lnTo>
                  <a:lnTo>
                    <a:pt x="400" y="863"/>
                  </a:lnTo>
                  <a:lnTo>
                    <a:pt x="354" y="844"/>
                  </a:lnTo>
                  <a:lnTo>
                    <a:pt x="292" y="811"/>
                  </a:lnTo>
                  <a:lnTo>
                    <a:pt x="228" y="763"/>
                  </a:lnTo>
                  <a:lnTo>
                    <a:pt x="173" y="718"/>
                  </a:lnTo>
                  <a:lnTo>
                    <a:pt x="121" y="664"/>
                  </a:lnTo>
                  <a:lnTo>
                    <a:pt x="74" y="597"/>
                  </a:lnTo>
                  <a:lnTo>
                    <a:pt x="38" y="527"/>
                  </a:lnTo>
                  <a:lnTo>
                    <a:pt x="13" y="468"/>
                  </a:lnTo>
                  <a:lnTo>
                    <a:pt x="0" y="433"/>
                  </a:lnTo>
                  <a:lnTo>
                    <a:pt x="12" y="437"/>
                  </a:lnTo>
                  <a:lnTo>
                    <a:pt x="31" y="437"/>
                  </a:lnTo>
                  <a:lnTo>
                    <a:pt x="45" y="432"/>
                  </a:lnTo>
                  <a:lnTo>
                    <a:pt x="58" y="422"/>
                  </a:lnTo>
                  <a:lnTo>
                    <a:pt x="75" y="465"/>
                  </a:lnTo>
                  <a:lnTo>
                    <a:pt x="105" y="532"/>
                  </a:lnTo>
                  <a:lnTo>
                    <a:pt x="146" y="597"/>
                  </a:lnTo>
                  <a:lnTo>
                    <a:pt x="200" y="664"/>
                  </a:lnTo>
                  <a:lnTo>
                    <a:pt x="249" y="706"/>
                  </a:lnTo>
                  <a:lnTo>
                    <a:pt x="311" y="749"/>
                  </a:lnTo>
                  <a:lnTo>
                    <a:pt x="374" y="792"/>
                  </a:lnTo>
                  <a:lnTo>
                    <a:pt x="419" y="811"/>
                  </a:lnTo>
                  <a:lnTo>
                    <a:pt x="472" y="823"/>
                  </a:lnTo>
                  <a:lnTo>
                    <a:pt x="542" y="827"/>
                  </a:lnTo>
                  <a:lnTo>
                    <a:pt x="589" y="820"/>
                  </a:lnTo>
                  <a:lnTo>
                    <a:pt x="627" y="813"/>
                  </a:lnTo>
                  <a:lnTo>
                    <a:pt x="665" y="797"/>
                  </a:lnTo>
                  <a:lnTo>
                    <a:pt x="696" y="766"/>
                  </a:lnTo>
                  <a:lnTo>
                    <a:pt x="720" y="728"/>
                  </a:lnTo>
                  <a:lnTo>
                    <a:pt x="732" y="697"/>
                  </a:lnTo>
                  <a:lnTo>
                    <a:pt x="743" y="641"/>
                  </a:lnTo>
                  <a:lnTo>
                    <a:pt x="743" y="587"/>
                  </a:lnTo>
                  <a:lnTo>
                    <a:pt x="725" y="507"/>
                  </a:lnTo>
                  <a:lnTo>
                    <a:pt x="704" y="437"/>
                  </a:lnTo>
                  <a:lnTo>
                    <a:pt x="673" y="361"/>
                  </a:lnTo>
                  <a:lnTo>
                    <a:pt x="624" y="254"/>
                  </a:lnTo>
                  <a:lnTo>
                    <a:pt x="560" y="132"/>
                  </a:lnTo>
                  <a:lnTo>
                    <a:pt x="508" y="51"/>
                  </a:lnTo>
                  <a:lnTo>
                    <a:pt x="524" y="49"/>
                  </a:lnTo>
                  <a:lnTo>
                    <a:pt x="537" y="41"/>
                  </a:lnTo>
                  <a:lnTo>
                    <a:pt x="547" y="32"/>
                  </a:lnTo>
                  <a:lnTo>
                    <a:pt x="551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251" name="Group 33"/>
            <p:cNvGrpSpPr>
              <a:grpSpLocks/>
            </p:cNvGrpSpPr>
            <p:nvPr/>
          </p:nvGrpSpPr>
          <p:grpSpPr bwMode="auto">
            <a:xfrm>
              <a:off x="1498" y="1100"/>
              <a:ext cx="1189" cy="1241"/>
              <a:chOff x="1498" y="1100"/>
              <a:chExt cx="1189" cy="1241"/>
            </a:xfrm>
          </p:grpSpPr>
          <p:grpSp>
            <p:nvGrpSpPr>
              <p:cNvPr id="6252" name="Group 34"/>
              <p:cNvGrpSpPr>
                <a:grpSpLocks/>
              </p:cNvGrpSpPr>
              <p:nvPr/>
            </p:nvGrpSpPr>
            <p:grpSpPr bwMode="auto">
              <a:xfrm>
                <a:off x="1498" y="1100"/>
                <a:ext cx="1189" cy="1241"/>
                <a:chOff x="1498" y="1100"/>
                <a:chExt cx="1189" cy="1241"/>
              </a:xfrm>
            </p:grpSpPr>
            <p:sp>
              <p:nvSpPr>
                <p:cNvPr id="6256" name="Freeform 35"/>
                <p:cNvSpPr>
                  <a:spLocks/>
                </p:cNvSpPr>
                <p:nvPr/>
              </p:nvSpPr>
              <p:spPr bwMode="auto">
                <a:xfrm>
                  <a:off x="1983" y="1100"/>
                  <a:ext cx="704" cy="871"/>
                </a:xfrm>
                <a:custGeom>
                  <a:avLst/>
                  <a:gdLst>
                    <a:gd name="T0" fmla="*/ 0 w 704"/>
                    <a:gd name="T1" fmla="*/ 219 h 871"/>
                    <a:gd name="T2" fmla="*/ 3 w 704"/>
                    <a:gd name="T3" fmla="*/ 205 h 871"/>
                    <a:gd name="T4" fmla="*/ 12 w 704"/>
                    <a:gd name="T5" fmla="*/ 196 h 871"/>
                    <a:gd name="T6" fmla="*/ 31 w 704"/>
                    <a:gd name="T7" fmla="*/ 174 h 871"/>
                    <a:gd name="T8" fmla="*/ 53 w 704"/>
                    <a:gd name="T9" fmla="*/ 137 h 871"/>
                    <a:gd name="T10" fmla="*/ 86 w 704"/>
                    <a:gd name="T11" fmla="*/ 92 h 871"/>
                    <a:gd name="T12" fmla="*/ 123 w 704"/>
                    <a:gd name="T13" fmla="*/ 52 h 871"/>
                    <a:gd name="T14" fmla="*/ 156 w 704"/>
                    <a:gd name="T15" fmla="*/ 28 h 871"/>
                    <a:gd name="T16" fmla="*/ 187 w 704"/>
                    <a:gd name="T17" fmla="*/ 14 h 871"/>
                    <a:gd name="T18" fmla="*/ 225 w 704"/>
                    <a:gd name="T19" fmla="*/ 4 h 871"/>
                    <a:gd name="T20" fmla="*/ 270 w 704"/>
                    <a:gd name="T21" fmla="*/ 0 h 871"/>
                    <a:gd name="T22" fmla="*/ 311 w 704"/>
                    <a:gd name="T23" fmla="*/ 7 h 871"/>
                    <a:gd name="T24" fmla="*/ 349 w 704"/>
                    <a:gd name="T25" fmla="*/ 21 h 871"/>
                    <a:gd name="T26" fmla="*/ 399 w 704"/>
                    <a:gd name="T27" fmla="*/ 47 h 871"/>
                    <a:gd name="T28" fmla="*/ 434 w 704"/>
                    <a:gd name="T29" fmla="*/ 73 h 871"/>
                    <a:gd name="T30" fmla="*/ 460 w 704"/>
                    <a:gd name="T31" fmla="*/ 102 h 871"/>
                    <a:gd name="T32" fmla="*/ 489 w 704"/>
                    <a:gd name="T33" fmla="*/ 140 h 871"/>
                    <a:gd name="T34" fmla="*/ 514 w 704"/>
                    <a:gd name="T35" fmla="*/ 186 h 871"/>
                    <a:gd name="T36" fmla="*/ 528 w 704"/>
                    <a:gd name="T37" fmla="*/ 248 h 871"/>
                    <a:gd name="T38" fmla="*/ 535 w 704"/>
                    <a:gd name="T39" fmla="*/ 338 h 871"/>
                    <a:gd name="T40" fmla="*/ 538 w 704"/>
                    <a:gd name="T41" fmla="*/ 412 h 871"/>
                    <a:gd name="T42" fmla="*/ 545 w 704"/>
                    <a:gd name="T43" fmla="*/ 491 h 871"/>
                    <a:gd name="T44" fmla="*/ 550 w 704"/>
                    <a:gd name="T45" fmla="*/ 555 h 871"/>
                    <a:gd name="T46" fmla="*/ 561 w 704"/>
                    <a:gd name="T47" fmla="*/ 600 h 871"/>
                    <a:gd name="T48" fmla="*/ 597 w 704"/>
                    <a:gd name="T49" fmla="*/ 684 h 871"/>
                    <a:gd name="T50" fmla="*/ 664 w 704"/>
                    <a:gd name="T51" fmla="*/ 799 h 871"/>
                    <a:gd name="T52" fmla="*/ 704 w 704"/>
                    <a:gd name="T53" fmla="*/ 845 h 871"/>
                    <a:gd name="T54" fmla="*/ 666 w 704"/>
                    <a:gd name="T55" fmla="*/ 871 h 871"/>
                    <a:gd name="T56" fmla="*/ 630 w 704"/>
                    <a:gd name="T57" fmla="*/ 823 h 871"/>
                    <a:gd name="T58" fmla="*/ 597 w 704"/>
                    <a:gd name="T59" fmla="*/ 771 h 871"/>
                    <a:gd name="T60" fmla="*/ 559 w 704"/>
                    <a:gd name="T61" fmla="*/ 705 h 871"/>
                    <a:gd name="T62" fmla="*/ 526 w 704"/>
                    <a:gd name="T63" fmla="*/ 627 h 871"/>
                    <a:gd name="T64" fmla="*/ 509 w 704"/>
                    <a:gd name="T65" fmla="*/ 563 h 871"/>
                    <a:gd name="T66" fmla="*/ 502 w 704"/>
                    <a:gd name="T67" fmla="*/ 508 h 871"/>
                    <a:gd name="T68" fmla="*/ 497 w 704"/>
                    <a:gd name="T69" fmla="*/ 426 h 871"/>
                    <a:gd name="T70" fmla="*/ 496 w 704"/>
                    <a:gd name="T71" fmla="*/ 359 h 871"/>
                    <a:gd name="T72" fmla="*/ 491 w 704"/>
                    <a:gd name="T73" fmla="*/ 262 h 871"/>
                    <a:gd name="T74" fmla="*/ 482 w 704"/>
                    <a:gd name="T75" fmla="*/ 215 h 871"/>
                    <a:gd name="T76" fmla="*/ 456 w 704"/>
                    <a:gd name="T77" fmla="*/ 160 h 871"/>
                    <a:gd name="T78" fmla="*/ 429 w 704"/>
                    <a:gd name="T79" fmla="*/ 125 h 871"/>
                    <a:gd name="T80" fmla="*/ 403 w 704"/>
                    <a:gd name="T81" fmla="*/ 102 h 871"/>
                    <a:gd name="T82" fmla="*/ 372 w 704"/>
                    <a:gd name="T83" fmla="*/ 78 h 871"/>
                    <a:gd name="T84" fmla="*/ 346 w 704"/>
                    <a:gd name="T85" fmla="*/ 61 h 871"/>
                    <a:gd name="T86" fmla="*/ 313 w 704"/>
                    <a:gd name="T87" fmla="*/ 47 h 871"/>
                    <a:gd name="T88" fmla="*/ 280 w 704"/>
                    <a:gd name="T89" fmla="*/ 37 h 871"/>
                    <a:gd name="T90" fmla="*/ 244 w 704"/>
                    <a:gd name="T91" fmla="*/ 37 h 871"/>
                    <a:gd name="T92" fmla="*/ 194 w 704"/>
                    <a:gd name="T93" fmla="*/ 49 h 871"/>
                    <a:gd name="T94" fmla="*/ 151 w 704"/>
                    <a:gd name="T95" fmla="*/ 75 h 871"/>
                    <a:gd name="T96" fmla="*/ 113 w 704"/>
                    <a:gd name="T97" fmla="*/ 113 h 871"/>
                    <a:gd name="T98" fmla="*/ 79 w 704"/>
                    <a:gd name="T99" fmla="*/ 165 h 871"/>
                    <a:gd name="T100" fmla="*/ 62 w 704"/>
                    <a:gd name="T101" fmla="*/ 198 h 871"/>
                    <a:gd name="T102" fmla="*/ 62 w 704"/>
                    <a:gd name="T103" fmla="*/ 226 h 871"/>
                    <a:gd name="T104" fmla="*/ 55 w 704"/>
                    <a:gd name="T105" fmla="*/ 237 h 871"/>
                    <a:gd name="T106" fmla="*/ 43 w 704"/>
                    <a:gd name="T107" fmla="*/ 243 h 871"/>
                    <a:gd name="T108" fmla="*/ 29 w 704"/>
                    <a:gd name="T109" fmla="*/ 243 h 871"/>
                    <a:gd name="T110" fmla="*/ 17 w 704"/>
                    <a:gd name="T111" fmla="*/ 236 h 871"/>
                    <a:gd name="T112" fmla="*/ 8 w 704"/>
                    <a:gd name="T113" fmla="*/ 231 h 871"/>
                    <a:gd name="T114" fmla="*/ 0 w 704"/>
                    <a:gd name="T115" fmla="*/ 219 h 87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04"/>
                    <a:gd name="T175" fmla="*/ 0 h 871"/>
                    <a:gd name="T176" fmla="*/ 704 w 704"/>
                    <a:gd name="T177" fmla="*/ 871 h 87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04" h="871">
                      <a:moveTo>
                        <a:pt x="0" y="219"/>
                      </a:moveTo>
                      <a:lnTo>
                        <a:pt x="3" y="205"/>
                      </a:lnTo>
                      <a:lnTo>
                        <a:pt x="12" y="196"/>
                      </a:lnTo>
                      <a:lnTo>
                        <a:pt x="31" y="174"/>
                      </a:lnTo>
                      <a:lnTo>
                        <a:pt x="53" y="137"/>
                      </a:lnTo>
                      <a:lnTo>
                        <a:pt x="86" y="92"/>
                      </a:lnTo>
                      <a:lnTo>
                        <a:pt x="123" y="52"/>
                      </a:lnTo>
                      <a:lnTo>
                        <a:pt x="156" y="28"/>
                      </a:lnTo>
                      <a:lnTo>
                        <a:pt x="187" y="14"/>
                      </a:lnTo>
                      <a:lnTo>
                        <a:pt x="225" y="4"/>
                      </a:lnTo>
                      <a:lnTo>
                        <a:pt x="270" y="0"/>
                      </a:lnTo>
                      <a:lnTo>
                        <a:pt x="311" y="7"/>
                      </a:lnTo>
                      <a:lnTo>
                        <a:pt x="349" y="21"/>
                      </a:lnTo>
                      <a:lnTo>
                        <a:pt x="399" y="47"/>
                      </a:lnTo>
                      <a:lnTo>
                        <a:pt x="434" y="73"/>
                      </a:lnTo>
                      <a:lnTo>
                        <a:pt x="460" y="102"/>
                      </a:lnTo>
                      <a:lnTo>
                        <a:pt x="489" y="140"/>
                      </a:lnTo>
                      <a:lnTo>
                        <a:pt x="514" y="186"/>
                      </a:lnTo>
                      <a:lnTo>
                        <a:pt x="528" y="248"/>
                      </a:lnTo>
                      <a:lnTo>
                        <a:pt x="535" y="338"/>
                      </a:lnTo>
                      <a:lnTo>
                        <a:pt x="538" y="412"/>
                      </a:lnTo>
                      <a:lnTo>
                        <a:pt x="545" y="491"/>
                      </a:lnTo>
                      <a:lnTo>
                        <a:pt x="550" y="555"/>
                      </a:lnTo>
                      <a:lnTo>
                        <a:pt x="561" y="600"/>
                      </a:lnTo>
                      <a:lnTo>
                        <a:pt x="597" y="684"/>
                      </a:lnTo>
                      <a:lnTo>
                        <a:pt x="664" y="799"/>
                      </a:lnTo>
                      <a:lnTo>
                        <a:pt x="704" y="845"/>
                      </a:lnTo>
                      <a:lnTo>
                        <a:pt x="666" y="871"/>
                      </a:lnTo>
                      <a:lnTo>
                        <a:pt x="630" y="823"/>
                      </a:lnTo>
                      <a:lnTo>
                        <a:pt x="597" y="771"/>
                      </a:lnTo>
                      <a:lnTo>
                        <a:pt x="559" y="705"/>
                      </a:lnTo>
                      <a:lnTo>
                        <a:pt x="526" y="627"/>
                      </a:lnTo>
                      <a:lnTo>
                        <a:pt x="509" y="563"/>
                      </a:lnTo>
                      <a:lnTo>
                        <a:pt x="502" y="508"/>
                      </a:lnTo>
                      <a:lnTo>
                        <a:pt x="497" y="426"/>
                      </a:lnTo>
                      <a:lnTo>
                        <a:pt x="496" y="359"/>
                      </a:lnTo>
                      <a:lnTo>
                        <a:pt x="491" y="262"/>
                      </a:lnTo>
                      <a:lnTo>
                        <a:pt x="482" y="215"/>
                      </a:lnTo>
                      <a:lnTo>
                        <a:pt x="456" y="160"/>
                      </a:lnTo>
                      <a:lnTo>
                        <a:pt x="429" y="125"/>
                      </a:lnTo>
                      <a:lnTo>
                        <a:pt x="403" y="102"/>
                      </a:lnTo>
                      <a:lnTo>
                        <a:pt x="372" y="78"/>
                      </a:lnTo>
                      <a:lnTo>
                        <a:pt x="346" y="61"/>
                      </a:lnTo>
                      <a:lnTo>
                        <a:pt x="313" y="47"/>
                      </a:lnTo>
                      <a:lnTo>
                        <a:pt x="280" y="37"/>
                      </a:lnTo>
                      <a:lnTo>
                        <a:pt x="244" y="37"/>
                      </a:lnTo>
                      <a:lnTo>
                        <a:pt x="194" y="49"/>
                      </a:lnTo>
                      <a:lnTo>
                        <a:pt x="151" y="75"/>
                      </a:lnTo>
                      <a:lnTo>
                        <a:pt x="113" y="113"/>
                      </a:lnTo>
                      <a:lnTo>
                        <a:pt x="79" y="165"/>
                      </a:lnTo>
                      <a:lnTo>
                        <a:pt x="62" y="198"/>
                      </a:lnTo>
                      <a:lnTo>
                        <a:pt x="62" y="226"/>
                      </a:lnTo>
                      <a:lnTo>
                        <a:pt x="55" y="237"/>
                      </a:lnTo>
                      <a:lnTo>
                        <a:pt x="43" y="243"/>
                      </a:lnTo>
                      <a:lnTo>
                        <a:pt x="29" y="243"/>
                      </a:lnTo>
                      <a:lnTo>
                        <a:pt x="17" y="236"/>
                      </a:lnTo>
                      <a:lnTo>
                        <a:pt x="8" y="231"/>
                      </a:lnTo>
                      <a:lnTo>
                        <a:pt x="0" y="2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7" name="Freeform 36"/>
                <p:cNvSpPr>
                  <a:spLocks/>
                </p:cNvSpPr>
                <p:nvPr/>
              </p:nvSpPr>
              <p:spPr bwMode="auto">
                <a:xfrm>
                  <a:off x="1498" y="1421"/>
                  <a:ext cx="678" cy="920"/>
                </a:xfrm>
                <a:custGeom>
                  <a:avLst/>
                  <a:gdLst>
                    <a:gd name="T0" fmla="*/ 621 w 678"/>
                    <a:gd name="T1" fmla="*/ 893 h 920"/>
                    <a:gd name="T2" fmla="*/ 585 w 678"/>
                    <a:gd name="T3" fmla="*/ 829 h 920"/>
                    <a:gd name="T4" fmla="*/ 528 w 678"/>
                    <a:gd name="T5" fmla="*/ 758 h 920"/>
                    <a:gd name="T6" fmla="*/ 438 w 678"/>
                    <a:gd name="T7" fmla="*/ 684 h 920"/>
                    <a:gd name="T8" fmla="*/ 295 w 678"/>
                    <a:gd name="T9" fmla="*/ 593 h 920"/>
                    <a:gd name="T10" fmla="*/ 125 w 678"/>
                    <a:gd name="T11" fmla="*/ 497 h 920"/>
                    <a:gd name="T12" fmla="*/ 45 w 678"/>
                    <a:gd name="T13" fmla="*/ 412 h 920"/>
                    <a:gd name="T14" fmla="*/ 11 w 678"/>
                    <a:gd name="T15" fmla="*/ 348 h 920"/>
                    <a:gd name="T16" fmla="*/ 4 w 678"/>
                    <a:gd name="T17" fmla="*/ 229 h 920"/>
                    <a:gd name="T18" fmla="*/ 28 w 678"/>
                    <a:gd name="T19" fmla="*/ 158 h 920"/>
                    <a:gd name="T20" fmla="*/ 87 w 678"/>
                    <a:gd name="T21" fmla="*/ 88 h 920"/>
                    <a:gd name="T22" fmla="*/ 161 w 678"/>
                    <a:gd name="T23" fmla="*/ 45 h 920"/>
                    <a:gd name="T24" fmla="*/ 246 w 678"/>
                    <a:gd name="T25" fmla="*/ 22 h 920"/>
                    <a:gd name="T26" fmla="*/ 293 w 678"/>
                    <a:gd name="T27" fmla="*/ 0 h 920"/>
                    <a:gd name="T28" fmla="*/ 322 w 678"/>
                    <a:gd name="T29" fmla="*/ 12 h 920"/>
                    <a:gd name="T30" fmla="*/ 326 w 678"/>
                    <a:gd name="T31" fmla="*/ 60 h 920"/>
                    <a:gd name="T32" fmla="*/ 298 w 678"/>
                    <a:gd name="T33" fmla="*/ 67 h 920"/>
                    <a:gd name="T34" fmla="*/ 236 w 678"/>
                    <a:gd name="T35" fmla="*/ 64 h 920"/>
                    <a:gd name="T36" fmla="*/ 159 w 678"/>
                    <a:gd name="T37" fmla="*/ 88 h 920"/>
                    <a:gd name="T38" fmla="*/ 85 w 678"/>
                    <a:gd name="T39" fmla="*/ 144 h 920"/>
                    <a:gd name="T40" fmla="*/ 52 w 678"/>
                    <a:gd name="T41" fmla="*/ 211 h 920"/>
                    <a:gd name="T42" fmla="*/ 40 w 678"/>
                    <a:gd name="T43" fmla="*/ 268 h 920"/>
                    <a:gd name="T44" fmla="*/ 47 w 678"/>
                    <a:gd name="T45" fmla="*/ 322 h 920"/>
                    <a:gd name="T46" fmla="*/ 78 w 678"/>
                    <a:gd name="T47" fmla="*/ 389 h 920"/>
                    <a:gd name="T48" fmla="*/ 142 w 678"/>
                    <a:gd name="T49" fmla="*/ 461 h 920"/>
                    <a:gd name="T50" fmla="*/ 274 w 678"/>
                    <a:gd name="T51" fmla="*/ 541 h 920"/>
                    <a:gd name="T52" fmla="*/ 400 w 678"/>
                    <a:gd name="T53" fmla="*/ 610 h 920"/>
                    <a:gd name="T54" fmla="*/ 504 w 678"/>
                    <a:gd name="T55" fmla="*/ 684 h 920"/>
                    <a:gd name="T56" fmla="*/ 578 w 678"/>
                    <a:gd name="T57" fmla="*/ 751 h 920"/>
                    <a:gd name="T58" fmla="*/ 641 w 678"/>
                    <a:gd name="T59" fmla="*/ 833 h 920"/>
                    <a:gd name="T60" fmla="*/ 678 w 678"/>
                    <a:gd name="T61" fmla="*/ 910 h 920"/>
                    <a:gd name="T62" fmla="*/ 657 w 678"/>
                    <a:gd name="T63" fmla="*/ 918 h 920"/>
                    <a:gd name="T64" fmla="*/ 630 w 678"/>
                    <a:gd name="T65" fmla="*/ 919 h 9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78"/>
                    <a:gd name="T100" fmla="*/ 0 h 920"/>
                    <a:gd name="T101" fmla="*/ 678 w 678"/>
                    <a:gd name="T102" fmla="*/ 920 h 9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78" h="920">
                      <a:moveTo>
                        <a:pt x="630" y="919"/>
                      </a:moveTo>
                      <a:lnTo>
                        <a:pt x="621" y="893"/>
                      </a:lnTo>
                      <a:lnTo>
                        <a:pt x="604" y="860"/>
                      </a:lnTo>
                      <a:lnTo>
                        <a:pt x="585" y="829"/>
                      </a:lnTo>
                      <a:lnTo>
                        <a:pt x="561" y="793"/>
                      </a:lnTo>
                      <a:lnTo>
                        <a:pt x="528" y="758"/>
                      </a:lnTo>
                      <a:lnTo>
                        <a:pt x="483" y="717"/>
                      </a:lnTo>
                      <a:lnTo>
                        <a:pt x="438" y="684"/>
                      </a:lnTo>
                      <a:lnTo>
                        <a:pt x="364" y="636"/>
                      </a:lnTo>
                      <a:lnTo>
                        <a:pt x="295" y="593"/>
                      </a:lnTo>
                      <a:lnTo>
                        <a:pt x="200" y="546"/>
                      </a:lnTo>
                      <a:lnTo>
                        <a:pt x="125" y="497"/>
                      </a:lnTo>
                      <a:lnTo>
                        <a:pt x="83" y="459"/>
                      </a:lnTo>
                      <a:lnTo>
                        <a:pt x="45" y="412"/>
                      </a:lnTo>
                      <a:lnTo>
                        <a:pt x="26" y="381"/>
                      </a:lnTo>
                      <a:lnTo>
                        <a:pt x="11" y="348"/>
                      </a:lnTo>
                      <a:lnTo>
                        <a:pt x="0" y="289"/>
                      </a:lnTo>
                      <a:lnTo>
                        <a:pt x="4" y="229"/>
                      </a:lnTo>
                      <a:lnTo>
                        <a:pt x="11" y="196"/>
                      </a:lnTo>
                      <a:lnTo>
                        <a:pt x="28" y="158"/>
                      </a:lnTo>
                      <a:lnTo>
                        <a:pt x="54" y="121"/>
                      </a:lnTo>
                      <a:lnTo>
                        <a:pt x="87" y="88"/>
                      </a:lnTo>
                      <a:lnTo>
                        <a:pt x="125" y="60"/>
                      </a:lnTo>
                      <a:lnTo>
                        <a:pt x="161" y="45"/>
                      </a:lnTo>
                      <a:lnTo>
                        <a:pt x="208" y="31"/>
                      </a:lnTo>
                      <a:lnTo>
                        <a:pt x="246" y="22"/>
                      </a:lnTo>
                      <a:lnTo>
                        <a:pt x="272" y="15"/>
                      </a:lnTo>
                      <a:lnTo>
                        <a:pt x="293" y="0"/>
                      </a:lnTo>
                      <a:lnTo>
                        <a:pt x="312" y="0"/>
                      </a:lnTo>
                      <a:lnTo>
                        <a:pt x="322" y="12"/>
                      </a:lnTo>
                      <a:lnTo>
                        <a:pt x="331" y="43"/>
                      </a:lnTo>
                      <a:lnTo>
                        <a:pt x="326" y="60"/>
                      </a:lnTo>
                      <a:lnTo>
                        <a:pt x="314" y="67"/>
                      </a:lnTo>
                      <a:lnTo>
                        <a:pt x="298" y="67"/>
                      </a:lnTo>
                      <a:lnTo>
                        <a:pt x="272" y="60"/>
                      </a:lnTo>
                      <a:lnTo>
                        <a:pt x="236" y="64"/>
                      </a:lnTo>
                      <a:lnTo>
                        <a:pt x="198" y="72"/>
                      </a:lnTo>
                      <a:lnTo>
                        <a:pt x="159" y="88"/>
                      </a:lnTo>
                      <a:lnTo>
                        <a:pt x="118" y="112"/>
                      </a:lnTo>
                      <a:lnTo>
                        <a:pt x="85" y="144"/>
                      </a:lnTo>
                      <a:lnTo>
                        <a:pt x="64" y="173"/>
                      </a:lnTo>
                      <a:lnTo>
                        <a:pt x="52" y="211"/>
                      </a:lnTo>
                      <a:lnTo>
                        <a:pt x="42" y="242"/>
                      </a:lnTo>
                      <a:lnTo>
                        <a:pt x="40" y="268"/>
                      </a:lnTo>
                      <a:lnTo>
                        <a:pt x="40" y="294"/>
                      </a:lnTo>
                      <a:lnTo>
                        <a:pt x="47" y="322"/>
                      </a:lnTo>
                      <a:lnTo>
                        <a:pt x="54" y="346"/>
                      </a:lnTo>
                      <a:lnTo>
                        <a:pt x="78" y="389"/>
                      </a:lnTo>
                      <a:lnTo>
                        <a:pt x="104" y="424"/>
                      </a:lnTo>
                      <a:lnTo>
                        <a:pt x="142" y="461"/>
                      </a:lnTo>
                      <a:lnTo>
                        <a:pt x="196" y="497"/>
                      </a:lnTo>
                      <a:lnTo>
                        <a:pt x="274" y="541"/>
                      </a:lnTo>
                      <a:lnTo>
                        <a:pt x="338" y="572"/>
                      </a:lnTo>
                      <a:lnTo>
                        <a:pt x="400" y="610"/>
                      </a:lnTo>
                      <a:lnTo>
                        <a:pt x="466" y="654"/>
                      </a:lnTo>
                      <a:lnTo>
                        <a:pt x="504" y="684"/>
                      </a:lnTo>
                      <a:lnTo>
                        <a:pt x="545" y="718"/>
                      </a:lnTo>
                      <a:lnTo>
                        <a:pt x="578" y="751"/>
                      </a:lnTo>
                      <a:lnTo>
                        <a:pt x="613" y="793"/>
                      </a:lnTo>
                      <a:lnTo>
                        <a:pt x="641" y="833"/>
                      </a:lnTo>
                      <a:lnTo>
                        <a:pt x="670" y="890"/>
                      </a:lnTo>
                      <a:lnTo>
                        <a:pt x="678" y="910"/>
                      </a:lnTo>
                      <a:lnTo>
                        <a:pt x="671" y="915"/>
                      </a:lnTo>
                      <a:lnTo>
                        <a:pt x="657" y="918"/>
                      </a:lnTo>
                      <a:lnTo>
                        <a:pt x="642" y="920"/>
                      </a:lnTo>
                      <a:lnTo>
                        <a:pt x="630" y="9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253" name="Group 37"/>
              <p:cNvGrpSpPr>
                <a:grpSpLocks/>
              </p:cNvGrpSpPr>
              <p:nvPr/>
            </p:nvGrpSpPr>
            <p:grpSpPr bwMode="auto">
              <a:xfrm>
                <a:off x="1717" y="1253"/>
                <a:ext cx="347" cy="247"/>
                <a:chOff x="1717" y="1253"/>
                <a:chExt cx="347" cy="247"/>
              </a:xfrm>
            </p:grpSpPr>
            <p:sp>
              <p:nvSpPr>
                <p:cNvPr id="6254" name="Freeform 38"/>
                <p:cNvSpPr>
                  <a:spLocks/>
                </p:cNvSpPr>
                <p:nvPr/>
              </p:nvSpPr>
              <p:spPr bwMode="auto">
                <a:xfrm>
                  <a:off x="1717" y="1408"/>
                  <a:ext cx="122" cy="92"/>
                </a:xfrm>
                <a:custGeom>
                  <a:avLst/>
                  <a:gdLst>
                    <a:gd name="T0" fmla="*/ 3 w 122"/>
                    <a:gd name="T1" fmla="*/ 32 h 92"/>
                    <a:gd name="T2" fmla="*/ 30 w 122"/>
                    <a:gd name="T3" fmla="*/ 28 h 92"/>
                    <a:gd name="T4" fmla="*/ 51 w 122"/>
                    <a:gd name="T5" fmla="*/ 20 h 92"/>
                    <a:gd name="T6" fmla="*/ 64 w 122"/>
                    <a:gd name="T7" fmla="*/ 6 h 92"/>
                    <a:gd name="T8" fmla="*/ 85 w 122"/>
                    <a:gd name="T9" fmla="*/ 0 h 92"/>
                    <a:gd name="T10" fmla="*/ 106 w 122"/>
                    <a:gd name="T11" fmla="*/ 6 h 92"/>
                    <a:gd name="T12" fmla="*/ 114 w 122"/>
                    <a:gd name="T13" fmla="*/ 20 h 92"/>
                    <a:gd name="T14" fmla="*/ 122 w 122"/>
                    <a:gd name="T15" fmla="*/ 49 h 92"/>
                    <a:gd name="T16" fmla="*/ 122 w 122"/>
                    <a:gd name="T17" fmla="*/ 70 h 92"/>
                    <a:gd name="T18" fmla="*/ 114 w 122"/>
                    <a:gd name="T19" fmla="*/ 85 h 92"/>
                    <a:gd name="T20" fmla="*/ 96 w 122"/>
                    <a:gd name="T21" fmla="*/ 92 h 92"/>
                    <a:gd name="T22" fmla="*/ 78 w 122"/>
                    <a:gd name="T23" fmla="*/ 89 h 92"/>
                    <a:gd name="T24" fmla="*/ 57 w 122"/>
                    <a:gd name="T25" fmla="*/ 82 h 92"/>
                    <a:gd name="T26" fmla="*/ 41 w 122"/>
                    <a:gd name="T27" fmla="*/ 82 h 92"/>
                    <a:gd name="T28" fmla="*/ 17 w 122"/>
                    <a:gd name="T29" fmla="*/ 87 h 92"/>
                    <a:gd name="T30" fmla="*/ 6 w 122"/>
                    <a:gd name="T31" fmla="*/ 76 h 92"/>
                    <a:gd name="T32" fmla="*/ 2 w 122"/>
                    <a:gd name="T33" fmla="*/ 63 h 92"/>
                    <a:gd name="T34" fmla="*/ 0 w 122"/>
                    <a:gd name="T35" fmla="*/ 49 h 92"/>
                    <a:gd name="T36" fmla="*/ 3 w 122"/>
                    <a:gd name="T37" fmla="*/ 32 h 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2"/>
                    <a:gd name="T58" fmla="*/ 0 h 92"/>
                    <a:gd name="T59" fmla="*/ 122 w 122"/>
                    <a:gd name="T60" fmla="*/ 92 h 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2" h="92">
                      <a:moveTo>
                        <a:pt x="3" y="32"/>
                      </a:moveTo>
                      <a:lnTo>
                        <a:pt x="30" y="28"/>
                      </a:lnTo>
                      <a:lnTo>
                        <a:pt x="51" y="20"/>
                      </a:lnTo>
                      <a:lnTo>
                        <a:pt x="64" y="6"/>
                      </a:lnTo>
                      <a:lnTo>
                        <a:pt x="85" y="0"/>
                      </a:lnTo>
                      <a:lnTo>
                        <a:pt x="106" y="6"/>
                      </a:lnTo>
                      <a:lnTo>
                        <a:pt x="114" y="20"/>
                      </a:lnTo>
                      <a:lnTo>
                        <a:pt x="122" y="49"/>
                      </a:lnTo>
                      <a:lnTo>
                        <a:pt x="122" y="70"/>
                      </a:lnTo>
                      <a:lnTo>
                        <a:pt x="114" y="85"/>
                      </a:lnTo>
                      <a:lnTo>
                        <a:pt x="96" y="92"/>
                      </a:lnTo>
                      <a:lnTo>
                        <a:pt x="78" y="89"/>
                      </a:lnTo>
                      <a:lnTo>
                        <a:pt x="57" y="82"/>
                      </a:lnTo>
                      <a:lnTo>
                        <a:pt x="41" y="82"/>
                      </a:lnTo>
                      <a:lnTo>
                        <a:pt x="17" y="87"/>
                      </a:lnTo>
                      <a:lnTo>
                        <a:pt x="6" y="76"/>
                      </a:lnTo>
                      <a:lnTo>
                        <a:pt x="2" y="63"/>
                      </a:lnTo>
                      <a:lnTo>
                        <a:pt x="0" y="49"/>
                      </a:lnTo>
                      <a:lnTo>
                        <a:pt x="3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5" name="Freeform 39"/>
                <p:cNvSpPr>
                  <a:spLocks/>
                </p:cNvSpPr>
                <p:nvPr/>
              </p:nvSpPr>
              <p:spPr bwMode="auto">
                <a:xfrm>
                  <a:off x="1972" y="1253"/>
                  <a:ext cx="92" cy="101"/>
                </a:xfrm>
                <a:custGeom>
                  <a:avLst/>
                  <a:gdLst>
                    <a:gd name="T0" fmla="*/ 92 w 92"/>
                    <a:gd name="T1" fmla="*/ 31 h 101"/>
                    <a:gd name="T2" fmla="*/ 84 w 92"/>
                    <a:gd name="T3" fmla="*/ 46 h 101"/>
                    <a:gd name="T4" fmla="*/ 86 w 92"/>
                    <a:gd name="T5" fmla="*/ 64 h 101"/>
                    <a:gd name="T6" fmla="*/ 84 w 92"/>
                    <a:gd name="T7" fmla="*/ 82 h 101"/>
                    <a:gd name="T8" fmla="*/ 74 w 92"/>
                    <a:gd name="T9" fmla="*/ 95 h 101"/>
                    <a:gd name="T10" fmla="*/ 63 w 92"/>
                    <a:gd name="T11" fmla="*/ 101 h 101"/>
                    <a:gd name="T12" fmla="*/ 46 w 92"/>
                    <a:gd name="T13" fmla="*/ 101 h 101"/>
                    <a:gd name="T14" fmla="*/ 24 w 92"/>
                    <a:gd name="T15" fmla="*/ 92 h 101"/>
                    <a:gd name="T16" fmla="*/ 3 w 92"/>
                    <a:gd name="T17" fmla="*/ 73 h 101"/>
                    <a:gd name="T18" fmla="*/ 0 w 92"/>
                    <a:gd name="T19" fmla="*/ 51 h 101"/>
                    <a:gd name="T20" fmla="*/ 10 w 92"/>
                    <a:gd name="T21" fmla="*/ 37 h 101"/>
                    <a:gd name="T22" fmla="*/ 26 w 92"/>
                    <a:gd name="T23" fmla="*/ 26 h 101"/>
                    <a:gd name="T24" fmla="*/ 40 w 92"/>
                    <a:gd name="T25" fmla="*/ 14 h 101"/>
                    <a:gd name="T26" fmla="*/ 45 w 92"/>
                    <a:gd name="T27" fmla="*/ 0 h 101"/>
                    <a:gd name="T28" fmla="*/ 61 w 92"/>
                    <a:gd name="T29" fmla="*/ 1 h 101"/>
                    <a:gd name="T30" fmla="*/ 75 w 92"/>
                    <a:gd name="T31" fmla="*/ 9 h 101"/>
                    <a:gd name="T32" fmla="*/ 84 w 92"/>
                    <a:gd name="T33" fmla="*/ 18 h 101"/>
                    <a:gd name="T34" fmla="*/ 92 w 92"/>
                    <a:gd name="T35" fmla="*/ 31 h 10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2"/>
                    <a:gd name="T55" fmla="*/ 0 h 101"/>
                    <a:gd name="T56" fmla="*/ 92 w 92"/>
                    <a:gd name="T57" fmla="*/ 101 h 10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2" h="101">
                      <a:moveTo>
                        <a:pt x="92" y="31"/>
                      </a:moveTo>
                      <a:lnTo>
                        <a:pt x="84" y="46"/>
                      </a:lnTo>
                      <a:lnTo>
                        <a:pt x="86" y="64"/>
                      </a:lnTo>
                      <a:lnTo>
                        <a:pt x="84" y="82"/>
                      </a:lnTo>
                      <a:lnTo>
                        <a:pt x="74" y="95"/>
                      </a:lnTo>
                      <a:lnTo>
                        <a:pt x="63" y="101"/>
                      </a:lnTo>
                      <a:lnTo>
                        <a:pt x="46" y="101"/>
                      </a:lnTo>
                      <a:lnTo>
                        <a:pt x="24" y="92"/>
                      </a:lnTo>
                      <a:lnTo>
                        <a:pt x="3" y="73"/>
                      </a:lnTo>
                      <a:lnTo>
                        <a:pt x="0" y="51"/>
                      </a:lnTo>
                      <a:lnTo>
                        <a:pt x="10" y="37"/>
                      </a:lnTo>
                      <a:lnTo>
                        <a:pt x="26" y="26"/>
                      </a:lnTo>
                      <a:lnTo>
                        <a:pt x="40" y="14"/>
                      </a:lnTo>
                      <a:lnTo>
                        <a:pt x="45" y="0"/>
                      </a:lnTo>
                      <a:lnTo>
                        <a:pt x="61" y="1"/>
                      </a:lnTo>
                      <a:lnTo>
                        <a:pt x="75" y="9"/>
                      </a:lnTo>
                      <a:lnTo>
                        <a:pt x="84" y="18"/>
                      </a:lnTo>
                      <a:lnTo>
                        <a:pt x="9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173" name="Group 40"/>
          <p:cNvGrpSpPr>
            <a:grpSpLocks/>
          </p:cNvGrpSpPr>
          <p:nvPr/>
        </p:nvGrpSpPr>
        <p:grpSpPr bwMode="auto">
          <a:xfrm>
            <a:off x="2602194" y="5084763"/>
            <a:ext cx="609600" cy="636587"/>
            <a:chOff x="1498" y="1100"/>
            <a:chExt cx="2753" cy="2129"/>
          </a:xfrm>
        </p:grpSpPr>
        <p:grpSp>
          <p:nvGrpSpPr>
            <p:cNvPr id="6238" name="Group 41"/>
            <p:cNvGrpSpPr>
              <a:grpSpLocks/>
            </p:cNvGrpSpPr>
            <p:nvPr/>
          </p:nvGrpSpPr>
          <p:grpSpPr bwMode="auto">
            <a:xfrm>
              <a:off x="4061" y="1702"/>
              <a:ext cx="190" cy="227"/>
              <a:chOff x="4061" y="1702"/>
              <a:chExt cx="190" cy="227"/>
            </a:xfrm>
          </p:grpSpPr>
          <p:sp>
            <p:nvSpPr>
              <p:cNvPr id="6247" name="Freeform 42"/>
              <p:cNvSpPr>
                <a:spLocks/>
              </p:cNvSpPr>
              <p:nvPr/>
            </p:nvSpPr>
            <p:spPr bwMode="auto">
              <a:xfrm>
                <a:off x="4061" y="1702"/>
                <a:ext cx="190" cy="227"/>
              </a:xfrm>
              <a:custGeom>
                <a:avLst/>
                <a:gdLst>
                  <a:gd name="T0" fmla="*/ 49 w 190"/>
                  <a:gd name="T1" fmla="*/ 226 h 227"/>
                  <a:gd name="T2" fmla="*/ 38 w 190"/>
                  <a:gd name="T3" fmla="*/ 227 h 227"/>
                  <a:gd name="T4" fmla="*/ 29 w 190"/>
                  <a:gd name="T5" fmla="*/ 224 h 227"/>
                  <a:gd name="T6" fmla="*/ 19 w 190"/>
                  <a:gd name="T7" fmla="*/ 217 h 227"/>
                  <a:gd name="T8" fmla="*/ 15 w 190"/>
                  <a:gd name="T9" fmla="*/ 208 h 227"/>
                  <a:gd name="T10" fmla="*/ 33 w 190"/>
                  <a:gd name="T11" fmla="*/ 165 h 227"/>
                  <a:gd name="T12" fmla="*/ 21 w 190"/>
                  <a:gd name="T13" fmla="*/ 154 h 227"/>
                  <a:gd name="T14" fmla="*/ 12 w 190"/>
                  <a:gd name="T15" fmla="*/ 139 h 227"/>
                  <a:gd name="T16" fmla="*/ 4 w 190"/>
                  <a:gd name="T17" fmla="*/ 122 h 227"/>
                  <a:gd name="T18" fmla="*/ 1 w 190"/>
                  <a:gd name="T19" fmla="*/ 105 h 227"/>
                  <a:gd name="T20" fmla="*/ 0 w 190"/>
                  <a:gd name="T21" fmla="*/ 87 h 227"/>
                  <a:gd name="T22" fmla="*/ 3 w 190"/>
                  <a:gd name="T23" fmla="*/ 70 h 227"/>
                  <a:gd name="T24" fmla="*/ 9 w 190"/>
                  <a:gd name="T25" fmla="*/ 53 h 227"/>
                  <a:gd name="T26" fmla="*/ 18 w 190"/>
                  <a:gd name="T27" fmla="*/ 39 h 227"/>
                  <a:gd name="T28" fmla="*/ 29 w 190"/>
                  <a:gd name="T29" fmla="*/ 26 h 227"/>
                  <a:gd name="T30" fmla="*/ 43 w 190"/>
                  <a:gd name="T31" fmla="*/ 15 h 227"/>
                  <a:gd name="T32" fmla="*/ 61 w 190"/>
                  <a:gd name="T33" fmla="*/ 6 h 227"/>
                  <a:gd name="T34" fmla="*/ 80 w 190"/>
                  <a:gd name="T35" fmla="*/ 1 h 227"/>
                  <a:gd name="T36" fmla="*/ 97 w 190"/>
                  <a:gd name="T37" fmla="*/ 0 h 227"/>
                  <a:gd name="T38" fmla="*/ 112 w 190"/>
                  <a:gd name="T39" fmla="*/ 2 h 227"/>
                  <a:gd name="T40" fmla="*/ 130 w 190"/>
                  <a:gd name="T41" fmla="*/ 6 h 227"/>
                  <a:gd name="T42" fmla="*/ 146 w 190"/>
                  <a:gd name="T43" fmla="*/ 14 h 227"/>
                  <a:gd name="T44" fmla="*/ 158 w 190"/>
                  <a:gd name="T45" fmla="*/ 23 h 227"/>
                  <a:gd name="T46" fmla="*/ 170 w 190"/>
                  <a:gd name="T47" fmla="*/ 35 h 227"/>
                  <a:gd name="T48" fmla="*/ 177 w 190"/>
                  <a:gd name="T49" fmla="*/ 47 h 227"/>
                  <a:gd name="T50" fmla="*/ 183 w 190"/>
                  <a:gd name="T51" fmla="*/ 59 h 227"/>
                  <a:gd name="T52" fmla="*/ 188 w 190"/>
                  <a:gd name="T53" fmla="*/ 74 h 227"/>
                  <a:gd name="T54" fmla="*/ 190 w 190"/>
                  <a:gd name="T55" fmla="*/ 91 h 227"/>
                  <a:gd name="T56" fmla="*/ 190 w 190"/>
                  <a:gd name="T57" fmla="*/ 108 h 227"/>
                  <a:gd name="T58" fmla="*/ 187 w 190"/>
                  <a:gd name="T59" fmla="*/ 123 h 227"/>
                  <a:gd name="T60" fmla="*/ 182 w 190"/>
                  <a:gd name="T61" fmla="*/ 137 h 227"/>
                  <a:gd name="T62" fmla="*/ 173 w 190"/>
                  <a:gd name="T63" fmla="*/ 151 h 227"/>
                  <a:gd name="T64" fmla="*/ 162 w 190"/>
                  <a:gd name="T65" fmla="*/ 163 h 227"/>
                  <a:gd name="T66" fmla="*/ 149 w 190"/>
                  <a:gd name="T67" fmla="*/ 172 h 227"/>
                  <a:gd name="T68" fmla="*/ 135 w 190"/>
                  <a:gd name="T69" fmla="*/ 181 h 227"/>
                  <a:gd name="T70" fmla="*/ 122 w 190"/>
                  <a:gd name="T71" fmla="*/ 186 h 227"/>
                  <a:gd name="T72" fmla="*/ 104 w 190"/>
                  <a:gd name="T73" fmla="*/ 189 h 227"/>
                  <a:gd name="T74" fmla="*/ 88 w 190"/>
                  <a:gd name="T75" fmla="*/ 189 h 227"/>
                  <a:gd name="T76" fmla="*/ 72 w 190"/>
                  <a:gd name="T77" fmla="*/ 186 h 227"/>
                  <a:gd name="T78" fmla="*/ 49 w 190"/>
                  <a:gd name="T79" fmla="*/ 226 h 2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0"/>
                  <a:gd name="T121" fmla="*/ 0 h 227"/>
                  <a:gd name="T122" fmla="*/ 190 w 190"/>
                  <a:gd name="T123" fmla="*/ 227 h 2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0" h="227">
                    <a:moveTo>
                      <a:pt x="49" y="226"/>
                    </a:moveTo>
                    <a:lnTo>
                      <a:pt x="38" y="227"/>
                    </a:lnTo>
                    <a:lnTo>
                      <a:pt x="29" y="224"/>
                    </a:lnTo>
                    <a:lnTo>
                      <a:pt x="19" y="217"/>
                    </a:lnTo>
                    <a:lnTo>
                      <a:pt x="15" y="208"/>
                    </a:lnTo>
                    <a:lnTo>
                      <a:pt x="33" y="165"/>
                    </a:lnTo>
                    <a:lnTo>
                      <a:pt x="21" y="154"/>
                    </a:lnTo>
                    <a:lnTo>
                      <a:pt x="12" y="139"/>
                    </a:lnTo>
                    <a:lnTo>
                      <a:pt x="4" y="122"/>
                    </a:lnTo>
                    <a:lnTo>
                      <a:pt x="1" y="105"/>
                    </a:lnTo>
                    <a:lnTo>
                      <a:pt x="0" y="87"/>
                    </a:lnTo>
                    <a:lnTo>
                      <a:pt x="3" y="70"/>
                    </a:lnTo>
                    <a:lnTo>
                      <a:pt x="9" y="53"/>
                    </a:lnTo>
                    <a:lnTo>
                      <a:pt x="18" y="39"/>
                    </a:lnTo>
                    <a:lnTo>
                      <a:pt x="29" y="26"/>
                    </a:lnTo>
                    <a:lnTo>
                      <a:pt x="43" y="15"/>
                    </a:lnTo>
                    <a:lnTo>
                      <a:pt x="61" y="6"/>
                    </a:lnTo>
                    <a:lnTo>
                      <a:pt x="80" y="1"/>
                    </a:lnTo>
                    <a:lnTo>
                      <a:pt x="97" y="0"/>
                    </a:lnTo>
                    <a:lnTo>
                      <a:pt x="112" y="2"/>
                    </a:lnTo>
                    <a:lnTo>
                      <a:pt x="130" y="6"/>
                    </a:lnTo>
                    <a:lnTo>
                      <a:pt x="146" y="14"/>
                    </a:lnTo>
                    <a:lnTo>
                      <a:pt x="158" y="23"/>
                    </a:lnTo>
                    <a:lnTo>
                      <a:pt x="170" y="35"/>
                    </a:lnTo>
                    <a:lnTo>
                      <a:pt x="177" y="47"/>
                    </a:lnTo>
                    <a:lnTo>
                      <a:pt x="183" y="59"/>
                    </a:lnTo>
                    <a:lnTo>
                      <a:pt x="188" y="74"/>
                    </a:lnTo>
                    <a:lnTo>
                      <a:pt x="190" y="91"/>
                    </a:lnTo>
                    <a:lnTo>
                      <a:pt x="190" y="108"/>
                    </a:lnTo>
                    <a:lnTo>
                      <a:pt x="187" y="123"/>
                    </a:lnTo>
                    <a:lnTo>
                      <a:pt x="182" y="137"/>
                    </a:lnTo>
                    <a:lnTo>
                      <a:pt x="173" y="151"/>
                    </a:lnTo>
                    <a:lnTo>
                      <a:pt x="162" y="163"/>
                    </a:lnTo>
                    <a:lnTo>
                      <a:pt x="149" y="172"/>
                    </a:lnTo>
                    <a:lnTo>
                      <a:pt x="135" y="181"/>
                    </a:lnTo>
                    <a:lnTo>
                      <a:pt x="122" y="186"/>
                    </a:lnTo>
                    <a:lnTo>
                      <a:pt x="104" y="189"/>
                    </a:lnTo>
                    <a:lnTo>
                      <a:pt x="88" y="189"/>
                    </a:lnTo>
                    <a:lnTo>
                      <a:pt x="72" y="186"/>
                    </a:lnTo>
                    <a:lnTo>
                      <a:pt x="49" y="226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" name="Oval 43"/>
              <p:cNvSpPr>
                <a:spLocks noChangeArrowheads="1"/>
              </p:cNvSpPr>
              <p:nvPr/>
            </p:nvSpPr>
            <p:spPr bwMode="auto">
              <a:xfrm>
                <a:off x="4086" y="1727"/>
                <a:ext cx="141" cy="139"/>
              </a:xfrm>
              <a:prstGeom prst="ellipse">
                <a:avLst/>
              </a:prstGeom>
              <a:solidFill>
                <a:srgbClr val="A0A0A0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39" name="Freeform 44"/>
            <p:cNvSpPr>
              <a:spLocks/>
            </p:cNvSpPr>
            <p:nvPr/>
          </p:nvSpPr>
          <p:spPr bwMode="auto">
            <a:xfrm>
              <a:off x="2121" y="1901"/>
              <a:ext cx="1991" cy="1328"/>
            </a:xfrm>
            <a:custGeom>
              <a:avLst/>
              <a:gdLst>
                <a:gd name="T0" fmla="*/ 616 w 1991"/>
                <a:gd name="T1" fmla="*/ 122 h 1328"/>
                <a:gd name="T2" fmla="*/ 757 w 1991"/>
                <a:gd name="T3" fmla="*/ 432 h 1328"/>
                <a:gd name="T4" fmla="*/ 796 w 1991"/>
                <a:gd name="T5" fmla="*/ 635 h 1328"/>
                <a:gd name="T6" fmla="*/ 766 w 1991"/>
                <a:gd name="T7" fmla="*/ 758 h 1328"/>
                <a:gd name="T8" fmla="*/ 781 w 1991"/>
                <a:gd name="T9" fmla="*/ 846 h 1328"/>
                <a:gd name="T10" fmla="*/ 940 w 1991"/>
                <a:gd name="T11" fmla="*/ 1070 h 1328"/>
                <a:gd name="T12" fmla="*/ 1115 w 1991"/>
                <a:gd name="T13" fmla="*/ 1222 h 1328"/>
                <a:gd name="T14" fmla="*/ 1287 w 1991"/>
                <a:gd name="T15" fmla="*/ 1274 h 1328"/>
                <a:gd name="T16" fmla="*/ 1425 w 1991"/>
                <a:gd name="T17" fmla="*/ 1264 h 1328"/>
                <a:gd name="T18" fmla="*/ 1575 w 1991"/>
                <a:gd name="T19" fmla="*/ 1196 h 1328"/>
                <a:gd name="T20" fmla="*/ 1701 w 1991"/>
                <a:gd name="T21" fmla="*/ 1080 h 1328"/>
                <a:gd name="T22" fmla="*/ 1787 w 1991"/>
                <a:gd name="T23" fmla="*/ 941 h 1328"/>
                <a:gd name="T24" fmla="*/ 1832 w 1991"/>
                <a:gd name="T25" fmla="*/ 781 h 1328"/>
                <a:gd name="T26" fmla="*/ 1827 w 1991"/>
                <a:gd name="T27" fmla="*/ 551 h 1328"/>
                <a:gd name="T28" fmla="*/ 1848 w 1991"/>
                <a:gd name="T29" fmla="*/ 287 h 1328"/>
                <a:gd name="T30" fmla="*/ 1896 w 1991"/>
                <a:gd name="T31" fmla="*/ 126 h 1328"/>
                <a:gd name="T32" fmla="*/ 1955 w 1991"/>
                <a:gd name="T33" fmla="*/ 13 h 1328"/>
                <a:gd name="T34" fmla="*/ 1991 w 1991"/>
                <a:gd name="T35" fmla="*/ 26 h 1328"/>
                <a:gd name="T36" fmla="*/ 1929 w 1991"/>
                <a:gd name="T37" fmla="*/ 185 h 1328"/>
                <a:gd name="T38" fmla="*/ 1889 w 1991"/>
                <a:gd name="T39" fmla="*/ 370 h 1328"/>
                <a:gd name="T40" fmla="*/ 1889 w 1991"/>
                <a:gd name="T41" fmla="*/ 626 h 1328"/>
                <a:gd name="T42" fmla="*/ 1877 w 1991"/>
                <a:gd name="T43" fmla="*/ 840 h 1328"/>
                <a:gd name="T44" fmla="*/ 1810 w 1991"/>
                <a:gd name="T45" fmla="*/ 1016 h 1328"/>
                <a:gd name="T46" fmla="*/ 1706 w 1991"/>
                <a:gd name="T47" fmla="*/ 1161 h 1328"/>
                <a:gd name="T48" fmla="*/ 1585 w 1991"/>
                <a:gd name="T49" fmla="*/ 1260 h 1328"/>
                <a:gd name="T50" fmla="*/ 1437 w 1991"/>
                <a:gd name="T51" fmla="*/ 1317 h 1328"/>
                <a:gd name="T52" fmla="*/ 1287 w 1991"/>
                <a:gd name="T53" fmla="*/ 1328 h 1328"/>
                <a:gd name="T54" fmla="*/ 1117 w 1991"/>
                <a:gd name="T55" fmla="*/ 1286 h 1328"/>
                <a:gd name="T56" fmla="*/ 956 w 1991"/>
                <a:gd name="T57" fmla="*/ 1178 h 1328"/>
                <a:gd name="T58" fmla="*/ 788 w 1991"/>
                <a:gd name="T59" fmla="*/ 952 h 1328"/>
                <a:gd name="T60" fmla="*/ 691 w 1991"/>
                <a:gd name="T61" fmla="*/ 858 h 1328"/>
                <a:gd name="T62" fmla="*/ 530 w 1991"/>
                <a:gd name="T63" fmla="*/ 881 h 1328"/>
                <a:gd name="T64" fmla="*/ 400 w 1991"/>
                <a:gd name="T65" fmla="*/ 863 h 1328"/>
                <a:gd name="T66" fmla="*/ 228 w 1991"/>
                <a:gd name="T67" fmla="*/ 763 h 1328"/>
                <a:gd name="T68" fmla="*/ 74 w 1991"/>
                <a:gd name="T69" fmla="*/ 597 h 1328"/>
                <a:gd name="T70" fmla="*/ 0 w 1991"/>
                <a:gd name="T71" fmla="*/ 433 h 1328"/>
                <a:gd name="T72" fmla="*/ 45 w 1991"/>
                <a:gd name="T73" fmla="*/ 432 h 1328"/>
                <a:gd name="T74" fmla="*/ 105 w 1991"/>
                <a:gd name="T75" fmla="*/ 532 h 1328"/>
                <a:gd name="T76" fmla="*/ 249 w 1991"/>
                <a:gd name="T77" fmla="*/ 706 h 1328"/>
                <a:gd name="T78" fmla="*/ 419 w 1991"/>
                <a:gd name="T79" fmla="*/ 811 h 1328"/>
                <a:gd name="T80" fmla="*/ 589 w 1991"/>
                <a:gd name="T81" fmla="*/ 820 h 1328"/>
                <a:gd name="T82" fmla="*/ 696 w 1991"/>
                <a:gd name="T83" fmla="*/ 766 h 1328"/>
                <a:gd name="T84" fmla="*/ 743 w 1991"/>
                <a:gd name="T85" fmla="*/ 641 h 1328"/>
                <a:gd name="T86" fmla="*/ 704 w 1991"/>
                <a:gd name="T87" fmla="*/ 437 h 1328"/>
                <a:gd name="T88" fmla="*/ 560 w 1991"/>
                <a:gd name="T89" fmla="*/ 132 h 1328"/>
                <a:gd name="T90" fmla="*/ 537 w 1991"/>
                <a:gd name="T91" fmla="*/ 41 h 13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91"/>
                <a:gd name="T139" fmla="*/ 0 h 1328"/>
                <a:gd name="T140" fmla="*/ 1991 w 1991"/>
                <a:gd name="T141" fmla="*/ 1328 h 13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91" h="1328">
                  <a:moveTo>
                    <a:pt x="551" y="20"/>
                  </a:moveTo>
                  <a:lnTo>
                    <a:pt x="582" y="65"/>
                  </a:lnTo>
                  <a:lnTo>
                    <a:pt x="616" y="122"/>
                  </a:lnTo>
                  <a:lnTo>
                    <a:pt x="678" y="238"/>
                  </a:lnTo>
                  <a:lnTo>
                    <a:pt x="722" y="342"/>
                  </a:lnTo>
                  <a:lnTo>
                    <a:pt x="757" y="432"/>
                  </a:lnTo>
                  <a:lnTo>
                    <a:pt x="784" y="528"/>
                  </a:lnTo>
                  <a:lnTo>
                    <a:pt x="793" y="578"/>
                  </a:lnTo>
                  <a:lnTo>
                    <a:pt x="796" y="635"/>
                  </a:lnTo>
                  <a:lnTo>
                    <a:pt x="793" y="686"/>
                  </a:lnTo>
                  <a:lnTo>
                    <a:pt x="779" y="728"/>
                  </a:lnTo>
                  <a:lnTo>
                    <a:pt x="766" y="758"/>
                  </a:lnTo>
                  <a:lnTo>
                    <a:pt x="755" y="789"/>
                  </a:lnTo>
                  <a:lnTo>
                    <a:pt x="757" y="812"/>
                  </a:lnTo>
                  <a:lnTo>
                    <a:pt x="781" y="846"/>
                  </a:lnTo>
                  <a:lnTo>
                    <a:pt x="838" y="921"/>
                  </a:lnTo>
                  <a:lnTo>
                    <a:pt x="885" y="993"/>
                  </a:lnTo>
                  <a:lnTo>
                    <a:pt x="940" y="1070"/>
                  </a:lnTo>
                  <a:lnTo>
                    <a:pt x="989" y="1127"/>
                  </a:lnTo>
                  <a:lnTo>
                    <a:pt x="1056" y="1184"/>
                  </a:lnTo>
                  <a:lnTo>
                    <a:pt x="1115" y="1222"/>
                  </a:lnTo>
                  <a:lnTo>
                    <a:pt x="1171" y="1245"/>
                  </a:lnTo>
                  <a:lnTo>
                    <a:pt x="1240" y="1267"/>
                  </a:lnTo>
                  <a:lnTo>
                    <a:pt x="1287" y="1274"/>
                  </a:lnTo>
                  <a:lnTo>
                    <a:pt x="1335" y="1276"/>
                  </a:lnTo>
                  <a:lnTo>
                    <a:pt x="1380" y="1272"/>
                  </a:lnTo>
                  <a:lnTo>
                    <a:pt x="1425" y="1264"/>
                  </a:lnTo>
                  <a:lnTo>
                    <a:pt x="1470" y="1248"/>
                  </a:lnTo>
                  <a:lnTo>
                    <a:pt x="1524" y="1224"/>
                  </a:lnTo>
                  <a:lnTo>
                    <a:pt x="1575" y="1196"/>
                  </a:lnTo>
                  <a:lnTo>
                    <a:pt x="1620" y="1163"/>
                  </a:lnTo>
                  <a:lnTo>
                    <a:pt x="1656" y="1130"/>
                  </a:lnTo>
                  <a:lnTo>
                    <a:pt x="1701" y="1080"/>
                  </a:lnTo>
                  <a:lnTo>
                    <a:pt x="1739" y="1026"/>
                  </a:lnTo>
                  <a:lnTo>
                    <a:pt x="1765" y="982"/>
                  </a:lnTo>
                  <a:lnTo>
                    <a:pt x="1787" y="941"/>
                  </a:lnTo>
                  <a:lnTo>
                    <a:pt x="1803" y="903"/>
                  </a:lnTo>
                  <a:lnTo>
                    <a:pt x="1818" y="854"/>
                  </a:lnTo>
                  <a:lnTo>
                    <a:pt x="1832" y="781"/>
                  </a:lnTo>
                  <a:lnTo>
                    <a:pt x="1837" y="706"/>
                  </a:lnTo>
                  <a:lnTo>
                    <a:pt x="1837" y="626"/>
                  </a:lnTo>
                  <a:lnTo>
                    <a:pt x="1827" y="551"/>
                  </a:lnTo>
                  <a:lnTo>
                    <a:pt x="1827" y="479"/>
                  </a:lnTo>
                  <a:lnTo>
                    <a:pt x="1839" y="347"/>
                  </a:lnTo>
                  <a:lnTo>
                    <a:pt x="1848" y="287"/>
                  </a:lnTo>
                  <a:lnTo>
                    <a:pt x="1863" y="231"/>
                  </a:lnTo>
                  <a:lnTo>
                    <a:pt x="1877" y="183"/>
                  </a:lnTo>
                  <a:lnTo>
                    <a:pt x="1896" y="126"/>
                  </a:lnTo>
                  <a:lnTo>
                    <a:pt x="1927" y="50"/>
                  </a:lnTo>
                  <a:lnTo>
                    <a:pt x="1950" y="0"/>
                  </a:lnTo>
                  <a:lnTo>
                    <a:pt x="1955" y="13"/>
                  </a:lnTo>
                  <a:lnTo>
                    <a:pt x="1963" y="22"/>
                  </a:lnTo>
                  <a:lnTo>
                    <a:pt x="1976" y="26"/>
                  </a:lnTo>
                  <a:lnTo>
                    <a:pt x="1991" y="26"/>
                  </a:lnTo>
                  <a:lnTo>
                    <a:pt x="1976" y="60"/>
                  </a:lnTo>
                  <a:lnTo>
                    <a:pt x="1952" y="119"/>
                  </a:lnTo>
                  <a:lnTo>
                    <a:pt x="1929" y="185"/>
                  </a:lnTo>
                  <a:lnTo>
                    <a:pt x="1915" y="242"/>
                  </a:lnTo>
                  <a:lnTo>
                    <a:pt x="1896" y="325"/>
                  </a:lnTo>
                  <a:lnTo>
                    <a:pt x="1889" y="370"/>
                  </a:lnTo>
                  <a:lnTo>
                    <a:pt x="1882" y="447"/>
                  </a:lnTo>
                  <a:lnTo>
                    <a:pt x="1879" y="536"/>
                  </a:lnTo>
                  <a:lnTo>
                    <a:pt x="1889" y="626"/>
                  </a:lnTo>
                  <a:lnTo>
                    <a:pt x="1891" y="731"/>
                  </a:lnTo>
                  <a:lnTo>
                    <a:pt x="1886" y="783"/>
                  </a:lnTo>
                  <a:lnTo>
                    <a:pt x="1877" y="840"/>
                  </a:lnTo>
                  <a:lnTo>
                    <a:pt x="1858" y="908"/>
                  </a:lnTo>
                  <a:lnTo>
                    <a:pt x="1839" y="958"/>
                  </a:lnTo>
                  <a:lnTo>
                    <a:pt x="1810" y="1016"/>
                  </a:lnTo>
                  <a:lnTo>
                    <a:pt x="1780" y="1070"/>
                  </a:lnTo>
                  <a:lnTo>
                    <a:pt x="1737" y="1125"/>
                  </a:lnTo>
                  <a:lnTo>
                    <a:pt x="1706" y="1161"/>
                  </a:lnTo>
                  <a:lnTo>
                    <a:pt x="1673" y="1193"/>
                  </a:lnTo>
                  <a:lnTo>
                    <a:pt x="1632" y="1226"/>
                  </a:lnTo>
                  <a:lnTo>
                    <a:pt x="1585" y="1260"/>
                  </a:lnTo>
                  <a:lnTo>
                    <a:pt x="1543" y="1281"/>
                  </a:lnTo>
                  <a:lnTo>
                    <a:pt x="1489" y="1302"/>
                  </a:lnTo>
                  <a:lnTo>
                    <a:pt x="1437" y="1317"/>
                  </a:lnTo>
                  <a:lnTo>
                    <a:pt x="1390" y="1324"/>
                  </a:lnTo>
                  <a:lnTo>
                    <a:pt x="1340" y="1328"/>
                  </a:lnTo>
                  <a:lnTo>
                    <a:pt x="1287" y="1328"/>
                  </a:lnTo>
                  <a:lnTo>
                    <a:pt x="1223" y="1319"/>
                  </a:lnTo>
                  <a:lnTo>
                    <a:pt x="1164" y="1302"/>
                  </a:lnTo>
                  <a:lnTo>
                    <a:pt x="1117" y="1286"/>
                  </a:lnTo>
                  <a:lnTo>
                    <a:pt x="1063" y="1257"/>
                  </a:lnTo>
                  <a:lnTo>
                    <a:pt x="1020" y="1229"/>
                  </a:lnTo>
                  <a:lnTo>
                    <a:pt x="956" y="1178"/>
                  </a:lnTo>
                  <a:lnTo>
                    <a:pt x="894" y="1109"/>
                  </a:lnTo>
                  <a:lnTo>
                    <a:pt x="840" y="1032"/>
                  </a:lnTo>
                  <a:lnTo>
                    <a:pt x="788" y="952"/>
                  </a:lnTo>
                  <a:lnTo>
                    <a:pt x="737" y="881"/>
                  </a:lnTo>
                  <a:lnTo>
                    <a:pt x="715" y="863"/>
                  </a:lnTo>
                  <a:lnTo>
                    <a:pt x="691" y="858"/>
                  </a:lnTo>
                  <a:lnTo>
                    <a:pt x="639" y="868"/>
                  </a:lnTo>
                  <a:lnTo>
                    <a:pt x="587" y="879"/>
                  </a:lnTo>
                  <a:lnTo>
                    <a:pt x="530" y="881"/>
                  </a:lnTo>
                  <a:lnTo>
                    <a:pt x="481" y="879"/>
                  </a:lnTo>
                  <a:lnTo>
                    <a:pt x="438" y="872"/>
                  </a:lnTo>
                  <a:lnTo>
                    <a:pt x="400" y="863"/>
                  </a:lnTo>
                  <a:lnTo>
                    <a:pt x="354" y="844"/>
                  </a:lnTo>
                  <a:lnTo>
                    <a:pt x="292" y="811"/>
                  </a:lnTo>
                  <a:lnTo>
                    <a:pt x="228" y="763"/>
                  </a:lnTo>
                  <a:lnTo>
                    <a:pt x="173" y="718"/>
                  </a:lnTo>
                  <a:lnTo>
                    <a:pt x="121" y="664"/>
                  </a:lnTo>
                  <a:lnTo>
                    <a:pt x="74" y="597"/>
                  </a:lnTo>
                  <a:lnTo>
                    <a:pt x="38" y="527"/>
                  </a:lnTo>
                  <a:lnTo>
                    <a:pt x="13" y="468"/>
                  </a:lnTo>
                  <a:lnTo>
                    <a:pt x="0" y="433"/>
                  </a:lnTo>
                  <a:lnTo>
                    <a:pt x="12" y="437"/>
                  </a:lnTo>
                  <a:lnTo>
                    <a:pt x="31" y="437"/>
                  </a:lnTo>
                  <a:lnTo>
                    <a:pt x="45" y="432"/>
                  </a:lnTo>
                  <a:lnTo>
                    <a:pt x="58" y="422"/>
                  </a:lnTo>
                  <a:lnTo>
                    <a:pt x="75" y="465"/>
                  </a:lnTo>
                  <a:lnTo>
                    <a:pt x="105" y="532"/>
                  </a:lnTo>
                  <a:lnTo>
                    <a:pt x="146" y="597"/>
                  </a:lnTo>
                  <a:lnTo>
                    <a:pt x="200" y="664"/>
                  </a:lnTo>
                  <a:lnTo>
                    <a:pt x="249" y="706"/>
                  </a:lnTo>
                  <a:lnTo>
                    <a:pt x="311" y="749"/>
                  </a:lnTo>
                  <a:lnTo>
                    <a:pt x="374" y="792"/>
                  </a:lnTo>
                  <a:lnTo>
                    <a:pt x="419" y="811"/>
                  </a:lnTo>
                  <a:lnTo>
                    <a:pt x="472" y="823"/>
                  </a:lnTo>
                  <a:lnTo>
                    <a:pt x="542" y="827"/>
                  </a:lnTo>
                  <a:lnTo>
                    <a:pt x="589" y="820"/>
                  </a:lnTo>
                  <a:lnTo>
                    <a:pt x="627" y="813"/>
                  </a:lnTo>
                  <a:lnTo>
                    <a:pt x="665" y="797"/>
                  </a:lnTo>
                  <a:lnTo>
                    <a:pt x="696" y="766"/>
                  </a:lnTo>
                  <a:lnTo>
                    <a:pt x="720" y="728"/>
                  </a:lnTo>
                  <a:lnTo>
                    <a:pt x="732" y="697"/>
                  </a:lnTo>
                  <a:lnTo>
                    <a:pt x="743" y="641"/>
                  </a:lnTo>
                  <a:lnTo>
                    <a:pt x="743" y="587"/>
                  </a:lnTo>
                  <a:lnTo>
                    <a:pt x="725" y="507"/>
                  </a:lnTo>
                  <a:lnTo>
                    <a:pt x="704" y="437"/>
                  </a:lnTo>
                  <a:lnTo>
                    <a:pt x="673" y="361"/>
                  </a:lnTo>
                  <a:lnTo>
                    <a:pt x="624" y="254"/>
                  </a:lnTo>
                  <a:lnTo>
                    <a:pt x="560" y="132"/>
                  </a:lnTo>
                  <a:lnTo>
                    <a:pt x="508" y="51"/>
                  </a:lnTo>
                  <a:lnTo>
                    <a:pt x="524" y="49"/>
                  </a:lnTo>
                  <a:lnTo>
                    <a:pt x="537" y="41"/>
                  </a:lnTo>
                  <a:lnTo>
                    <a:pt x="547" y="32"/>
                  </a:lnTo>
                  <a:lnTo>
                    <a:pt x="551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240" name="Group 45"/>
            <p:cNvGrpSpPr>
              <a:grpSpLocks/>
            </p:cNvGrpSpPr>
            <p:nvPr/>
          </p:nvGrpSpPr>
          <p:grpSpPr bwMode="auto">
            <a:xfrm>
              <a:off x="1498" y="1100"/>
              <a:ext cx="1189" cy="1241"/>
              <a:chOff x="1498" y="1100"/>
              <a:chExt cx="1189" cy="1241"/>
            </a:xfrm>
          </p:grpSpPr>
          <p:grpSp>
            <p:nvGrpSpPr>
              <p:cNvPr id="6241" name="Group 46"/>
              <p:cNvGrpSpPr>
                <a:grpSpLocks/>
              </p:cNvGrpSpPr>
              <p:nvPr/>
            </p:nvGrpSpPr>
            <p:grpSpPr bwMode="auto">
              <a:xfrm>
                <a:off x="1498" y="1100"/>
                <a:ext cx="1189" cy="1241"/>
                <a:chOff x="1498" y="1100"/>
                <a:chExt cx="1189" cy="1241"/>
              </a:xfrm>
            </p:grpSpPr>
            <p:sp>
              <p:nvSpPr>
                <p:cNvPr id="6245" name="Freeform 47"/>
                <p:cNvSpPr>
                  <a:spLocks/>
                </p:cNvSpPr>
                <p:nvPr/>
              </p:nvSpPr>
              <p:spPr bwMode="auto">
                <a:xfrm>
                  <a:off x="1983" y="1100"/>
                  <a:ext cx="704" cy="871"/>
                </a:xfrm>
                <a:custGeom>
                  <a:avLst/>
                  <a:gdLst>
                    <a:gd name="T0" fmla="*/ 0 w 704"/>
                    <a:gd name="T1" fmla="*/ 219 h 871"/>
                    <a:gd name="T2" fmla="*/ 3 w 704"/>
                    <a:gd name="T3" fmla="*/ 205 h 871"/>
                    <a:gd name="T4" fmla="*/ 12 w 704"/>
                    <a:gd name="T5" fmla="*/ 196 h 871"/>
                    <a:gd name="T6" fmla="*/ 31 w 704"/>
                    <a:gd name="T7" fmla="*/ 174 h 871"/>
                    <a:gd name="T8" fmla="*/ 53 w 704"/>
                    <a:gd name="T9" fmla="*/ 137 h 871"/>
                    <a:gd name="T10" fmla="*/ 86 w 704"/>
                    <a:gd name="T11" fmla="*/ 92 h 871"/>
                    <a:gd name="T12" fmla="*/ 123 w 704"/>
                    <a:gd name="T13" fmla="*/ 52 h 871"/>
                    <a:gd name="T14" fmla="*/ 156 w 704"/>
                    <a:gd name="T15" fmla="*/ 28 h 871"/>
                    <a:gd name="T16" fmla="*/ 187 w 704"/>
                    <a:gd name="T17" fmla="*/ 14 h 871"/>
                    <a:gd name="T18" fmla="*/ 225 w 704"/>
                    <a:gd name="T19" fmla="*/ 4 h 871"/>
                    <a:gd name="T20" fmla="*/ 270 w 704"/>
                    <a:gd name="T21" fmla="*/ 0 h 871"/>
                    <a:gd name="T22" fmla="*/ 311 w 704"/>
                    <a:gd name="T23" fmla="*/ 7 h 871"/>
                    <a:gd name="T24" fmla="*/ 349 w 704"/>
                    <a:gd name="T25" fmla="*/ 21 h 871"/>
                    <a:gd name="T26" fmla="*/ 399 w 704"/>
                    <a:gd name="T27" fmla="*/ 47 h 871"/>
                    <a:gd name="T28" fmla="*/ 434 w 704"/>
                    <a:gd name="T29" fmla="*/ 73 h 871"/>
                    <a:gd name="T30" fmla="*/ 460 w 704"/>
                    <a:gd name="T31" fmla="*/ 102 h 871"/>
                    <a:gd name="T32" fmla="*/ 489 w 704"/>
                    <a:gd name="T33" fmla="*/ 140 h 871"/>
                    <a:gd name="T34" fmla="*/ 514 w 704"/>
                    <a:gd name="T35" fmla="*/ 186 h 871"/>
                    <a:gd name="T36" fmla="*/ 528 w 704"/>
                    <a:gd name="T37" fmla="*/ 248 h 871"/>
                    <a:gd name="T38" fmla="*/ 535 w 704"/>
                    <a:gd name="T39" fmla="*/ 338 h 871"/>
                    <a:gd name="T40" fmla="*/ 538 w 704"/>
                    <a:gd name="T41" fmla="*/ 412 h 871"/>
                    <a:gd name="T42" fmla="*/ 545 w 704"/>
                    <a:gd name="T43" fmla="*/ 491 h 871"/>
                    <a:gd name="T44" fmla="*/ 550 w 704"/>
                    <a:gd name="T45" fmla="*/ 555 h 871"/>
                    <a:gd name="T46" fmla="*/ 561 w 704"/>
                    <a:gd name="T47" fmla="*/ 600 h 871"/>
                    <a:gd name="T48" fmla="*/ 597 w 704"/>
                    <a:gd name="T49" fmla="*/ 684 h 871"/>
                    <a:gd name="T50" fmla="*/ 664 w 704"/>
                    <a:gd name="T51" fmla="*/ 799 h 871"/>
                    <a:gd name="T52" fmla="*/ 704 w 704"/>
                    <a:gd name="T53" fmla="*/ 845 h 871"/>
                    <a:gd name="T54" fmla="*/ 666 w 704"/>
                    <a:gd name="T55" fmla="*/ 871 h 871"/>
                    <a:gd name="T56" fmla="*/ 630 w 704"/>
                    <a:gd name="T57" fmla="*/ 823 h 871"/>
                    <a:gd name="T58" fmla="*/ 597 w 704"/>
                    <a:gd name="T59" fmla="*/ 771 h 871"/>
                    <a:gd name="T60" fmla="*/ 559 w 704"/>
                    <a:gd name="T61" fmla="*/ 705 h 871"/>
                    <a:gd name="T62" fmla="*/ 526 w 704"/>
                    <a:gd name="T63" fmla="*/ 627 h 871"/>
                    <a:gd name="T64" fmla="*/ 509 w 704"/>
                    <a:gd name="T65" fmla="*/ 563 h 871"/>
                    <a:gd name="T66" fmla="*/ 502 w 704"/>
                    <a:gd name="T67" fmla="*/ 508 h 871"/>
                    <a:gd name="T68" fmla="*/ 497 w 704"/>
                    <a:gd name="T69" fmla="*/ 426 h 871"/>
                    <a:gd name="T70" fmla="*/ 496 w 704"/>
                    <a:gd name="T71" fmla="*/ 359 h 871"/>
                    <a:gd name="T72" fmla="*/ 491 w 704"/>
                    <a:gd name="T73" fmla="*/ 262 h 871"/>
                    <a:gd name="T74" fmla="*/ 482 w 704"/>
                    <a:gd name="T75" fmla="*/ 215 h 871"/>
                    <a:gd name="T76" fmla="*/ 456 w 704"/>
                    <a:gd name="T77" fmla="*/ 160 h 871"/>
                    <a:gd name="T78" fmla="*/ 429 w 704"/>
                    <a:gd name="T79" fmla="*/ 125 h 871"/>
                    <a:gd name="T80" fmla="*/ 403 w 704"/>
                    <a:gd name="T81" fmla="*/ 102 h 871"/>
                    <a:gd name="T82" fmla="*/ 372 w 704"/>
                    <a:gd name="T83" fmla="*/ 78 h 871"/>
                    <a:gd name="T84" fmla="*/ 346 w 704"/>
                    <a:gd name="T85" fmla="*/ 61 h 871"/>
                    <a:gd name="T86" fmla="*/ 313 w 704"/>
                    <a:gd name="T87" fmla="*/ 47 h 871"/>
                    <a:gd name="T88" fmla="*/ 280 w 704"/>
                    <a:gd name="T89" fmla="*/ 37 h 871"/>
                    <a:gd name="T90" fmla="*/ 244 w 704"/>
                    <a:gd name="T91" fmla="*/ 37 h 871"/>
                    <a:gd name="T92" fmla="*/ 194 w 704"/>
                    <a:gd name="T93" fmla="*/ 49 h 871"/>
                    <a:gd name="T94" fmla="*/ 151 w 704"/>
                    <a:gd name="T95" fmla="*/ 75 h 871"/>
                    <a:gd name="T96" fmla="*/ 113 w 704"/>
                    <a:gd name="T97" fmla="*/ 113 h 871"/>
                    <a:gd name="T98" fmla="*/ 79 w 704"/>
                    <a:gd name="T99" fmla="*/ 165 h 871"/>
                    <a:gd name="T100" fmla="*/ 62 w 704"/>
                    <a:gd name="T101" fmla="*/ 198 h 871"/>
                    <a:gd name="T102" fmla="*/ 62 w 704"/>
                    <a:gd name="T103" fmla="*/ 226 h 871"/>
                    <a:gd name="T104" fmla="*/ 55 w 704"/>
                    <a:gd name="T105" fmla="*/ 237 h 871"/>
                    <a:gd name="T106" fmla="*/ 43 w 704"/>
                    <a:gd name="T107" fmla="*/ 243 h 871"/>
                    <a:gd name="T108" fmla="*/ 29 w 704"/>
                    <a:gd name="T109" fmla="*/ 243 h 871"/>
                    <a:gd name="T110" fmla="*/ 17 w 704"/>
                    <a:gd name="T111" fmla="*/ 236 h 871"/>
                    <a:gd name="T112" fmla="*/ 8 w 704"/>
                    <a:gd name="T113" fmla="*/ 231 h 871"/>
                    <a:gd name="T114" fmla="*/ 0 w 704"/>
                    <a:gd name="T115" fmla="*/ 219 h 87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04"/>
                    <a:gd name="T175" fmla="*/ 0 h 871"/>
                    <a:gd name="T176" fmla="*/ 704 w 704"/>
                    <a:gd name="T177" fmla="*/ 871 h 87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04" h="871">
                      <a:moveTo>
                        <a:pt x="0" y="219"/>
                      </a:moveTo>
                      <a:lnTo>
                        <a:pt x="3" y="205"/>
                      </a:lnTo>
                      <a:lnTo>
                        <a:pt x="12" y="196"/>
                      </a:lnTo>
                      <a:lnTo>
                        <a:pt x="31" y="174"/>
                      </a:lnTo>
                      <a:lnTo>
                        <a:pt x="53" y="137"/>
                      </a:lnTo>
                      <a:lnTo>
                        <a:pt x="86" y="92"/>
                      </a:lnTo>
                      <a:lnTo>
                        <a:pt x="123" y="52"/>
                      </a:lnTo>
                      <a:lnTo>
                        <a:pt x="156" y="28"/>
                      </a:lnTo>
                      <a:lnTo>
                        <a:pt x="187" y="14"/>
                      </a:lnTo>
                      <a:lnTo>
                        <a:pt x="225" y="4"/>
                      </a:lnTo>
                      <a:lnTo>
                        <a:pt x="270" y="0"/>
                      </a:lnTo>
                      <a:lnTo>
                        <a:pt x="311" y="7"/>
                      </a:lnTo>
                      <a:lnTo>
                        <a:pt x="349" y="21"/>
                      </a:lnTo>
                      <a:lnTo>
                        <a:pt x="399" y="47"/>
                      </a:lnTo>
                      <a:lnTo>
                        <a:pt x="434" y="73"/>
                      </a:lnTo>
                      <a:lnTo>
                        <a:pt x="460" y="102"/>
                      </a:lnTo>
                      <a:lnTo>
                        <a:pt x="489" y="140"/>
                      </a:lnTo>
                      <a:lnTo>
                        <a:pt x="514" y="186"/>
                      </a:lnTo>
                      <a:lnTo>
                        <a:pt x="528" y="248"/>
                      </a:lnTo>
                      <a:lnTo>
                        <a:pt x="535" y="338"/>
                      </a:lnTo>
                      <a:lnTo>
                        <a:pt x="538" y="412"/>
                      </a:lnTo>
                      <a:lnTo>
                        <a:pt x="545" y="491"/>
                      </a:lnTo>
                      <a:lnTo>
                        <a:pt x="550" y="555"/>
                      </a:lnTo>
                      <a:lnTo>
                        <a:pt x="561" y="600"/>
                      </a:lnTo>
                      <a:lnTo>
                        <a:pt x="597" y="684"/>
                      </a:lnTo>
                      <a:lnTo>
                        <a:pt x="664" y="799"/>
                      </a:lnTo>
                      <a:lnTo>
                        <a:pt x="704" y="845"/>
                      </a:lnTo>
                      <a:lnTo>
                        <a:pt x="666" y="871"/>
                      </a:lnTo>
                      <a:lnTo>
                        <a:pt x="630" y="823"/>
                      </a:lnTo>
                      <a:lnTo>
                        <a:pt x="597" y="771"/>
                      </a:lnTo>
                      <a:lnTo>
                        <a:pt x="559" y="705"/>
                      </a:lnTo>
                      <a:lnTo>
                        <a:pt x="526" y="627"/>
                      </a:lnTo>
                      <a:lnTo>
                        <a:pt x="509" y="563"/>
                      </a:lnTo>
                      <a:lnTo>
                        <a:pt x="502" y="508"/>
                      </a:lnTo>
                      <a:lnTo>
                        <a:pt x="497" y="426"/>
                      </a:lnTo>
                      <a:lnTo>
                        <a:pt x="496" y="359"/>
                      </a:lnTo>
                      <a:lnTo>
                        <a:pt x="491" y="262"/>
                      </a:lnTo>
                      <a:lnTo>
                        <a:pt x="482" y="215"/>
                      </a:lnTo>
                      <a:lnTo>
                        <a:pt x="456" y="160"/>
                      </a:lnTo>
                      <a:lnTo>
                        <a:pt x="429" y="125"/>
                      </a:lnTo>
                      <a:lnTo>
                        <a:pt x="403" y="102"/>
                      </a:lnTo>
                      <a:lnTo>
                        <a:pt x="372" y="78"/>
                      </a:lnTo>
                      <a:lnTo>
                        <a:pt x="346" y="61"/>
                      </a:lnTo>
                      <a:lnTo>
                        <a:pt x="313" y="47"/>
                      </a:lnTo>
                      <a:lnTo>
                        <a:pt x="280" y="37"/>
                      </a:lnTo>
                      <a:lnTo>
                        <a:pt x="244" y="37"/>
                      </a:lnTo>
                      <a:lnTo>
                        <a:pt x="194" y="49"/>
                      </a:lnTo>
                      <a:lnTo>
                        <a:pt x="151" y="75"/>
                      </a:lnTo>
                      <a:lnTo>
                        <a:pt x="113" y="113"/>
                      </a:lnTo>
                      <a:lnTo>
                        <a:pt x="79" y="165"/>
                      </a:lnTo>
                      <a:lnTo>
                        <a:pt x="62" y="198"/>
                      </a:lnTo>
                      <a:lnTo>
                        <a:pt x="62" y="226"/>
                      </a:lnTo>
                      <a:lnTo>
                        <a:pt x="55" y="237"/>
                      </a:lnTo>
                      <a:lnTo>
                        <a:pt x="43" y="243"/>
                      </a:lnTo>
                      <a:lnTo>
                        <a:pt x="29" y="243"/>
                      </a:lnTo>
                      <a:lnTo>
                        <a:pt x="17" y="236"/>
                      </a:lnTo>
                      <a:lnTo>
                        <a:pt x="8" y="231"/>
                      </a:lnTo>
                      <a:lnTo>
                        <a:pt x="0" y="2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6" name="Freeform 48"/>
                <p:cNvSpPr>
                  <a:spLocks/>
                </p:cNvSpPr>
                <p:nvPr/>
              </p:nvSpPr>
              <p:spPr bwMode="auto">
                <a:xfrm>
                  <a:off x="1498" y="1421"/>
                  <a:ext cx="678" cy="920"/>
                </a:xfrm>
                <a:custGeom>
                  <a:avLst/>
                  <a:gdLst>
                    <a:gd name="T0" fmla="*/ 621 w 678"/>
                    <a:gd name="T1" fmla="*/ 893 h 920"/>
                    <a:gd name="T2" fmla="*/ 585 w 678"/>
                    <a:gd name="T3" fmla="*/ 829 h 920"/>
                    <a:gd name="T4" fmla="*/ 528 w 678"/>
                    <a:gd name="T5" fmla="*/ 758 h 920"/>
                    <a:gd name="T6" fmla="*/ 438 w 678"/>
                    <a:gd name="T7" fmla="*/ 684 h 920"/>
                    <a:gd name="T8" fmla="*/ 295 w 678"/>
                    <a:gd name="T9" fmla="*/ 593 h 920"/>
                    <a:gd name="T10" fmla="*/ 125 w 678"/>
                    <a:gd name="T11" fmla="*/ 497 h 920"/>
                    <a:gd name="T12" fmla="*/ 45 w 678"/>
                    <a:gd name="T13" fmla="*/ 412 h 920"/>
                    <a:gd name="T14" fmla="*/ 11 w 678"/>
                    <a:gd name="T15" fmla="*/ 348 h 920"/>
                    <a:gd name="T16" fmla="*/ 4 w 678"/>
                    <a:gd name="T17" fmla="*/ 229 h 920"/>
                    <a:gd name="T18" fmla="*/ 28 w 678"/>
                    <a:gd name="T19" fmla="*/ 158 h 920"/>
                    <a:gd name="T20" fmla="*/ 87 w 678"/>
                    <a:gd name="T21" fmla="*/ 88 h 920"/>
                    <a:gd name="T22" fmla="*/ 161 w 678"/>
                    <a:gd name="T23" fmla="*/ 45 h 920"/>
                    <a:gd name="T24" fmla="*/ 246 w 678"/>
                    <a:gd name="T25" fmla="*/ 22 h 920"/>
                    <a:gd name="T26" fmla="*/ 293 w 678"/>
                    <a:gd name="T27" fmla="*/ 0 h 920"/>
                    <a:gd name="T28" fmla="*/ 322 w 678"/>
                    <a:gd name="T29" fmla="*/ 12 h 920"/>
                    <a:gd name="T30" fmla="*/ 326 w 678"/>
                    <a:gd name="T31" fmla="*/ 60 h 920"/>
                    <a:gd name="T32" fmla="*/ 298 w 678"/>
                    <a:gd name="T33" fmla="*/ 67 h 920"/>
                    <a:gd name="T34" fmla="*/ 236 w 678"/>
                    <a:gd name="T35" fmla="*/ 64 h 920"/>
                    <a:gd name="T36" fmla="*/ 159 w 678"/>
                    <a:gd name="T37" fmla="*/ 88 h 920"/>
                    <a:gd name="T38" fmla="*/ 85 w 678"/>
                    <a:gd name="T39" fmla="*/ 144 h 920"/>
                    <a:gd name="T40" fmla="*/ 52 w 678"/>
                    <a:gd name="T41" fmla="*/ 211 h 920"/>
                    <a:gd name="T42" fmla="*/ 40 w 678"/>
                    <a:gd name="T43" fmla="*/ 268 h 920"/>
                    <a:gd name="T44" fmla="*/ 47 w 678"/>
                    <a:gd name="T45" fmla="*/ 322 h 920"/>
                    <a:gd name="T46" fmla="*/ 78 w 678"/>
                    <a:gd name="T47" fmla="*/ 389 h 920"/>
                    <a:gd name="T48" fmla="*/ 142 w 678"/>
                    <a:gd name="T49" fmla="*/ 461 h 920"/>
                    <a:gd name="T50" fmla="*/ 274 w 678"/>
                    <a:gd name="T51" fmla="*/ 541 h 920"/>
                    <a:gd name="T52" fmla="*/ 400 w 678"/>
                    <a:gd name="T53" fmla="*/ 610 h 920"/>
                    <a:gd name="T54" fmla="*/ 504 w 678"/>
                    <a:gd name="T55" fmla="*/ 684 h 920"/>
                    <a:gd name="T56" fmla="*/ 578 w 678"/>
                    <a:gd name="T57" fmla="*/ 751 h 920"/>
                    <a:gd name="T58" fmla="*/ 641 w 678"/>
                    <a:gd name="T59" fmla="*/ 833 h 920"/>
                    <a:gd name="T60" fmla="*/ 678 w 678"/>
                    <a:gd name="T61" fmla="*/ 910 h 920"/>
                    <a:gd name="T62" fmla="*/ 657 w 678"/>
                    <a:gd name="T63" fmla="*/ 918 h 920"/>
                    <a:gd name="T64" fmla="*/ 630 w 678"/>
                    <a:gd name="T65" fmla="*/ 919 h 9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78"/>
                    <a:gd name="T100" fmla="*/ 0 h 920"/>
                    <a:gd name="T101" fmla="*/ 678 w 678"/>
                    <a:gd name="T102" fmla="*/ 920 h 9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78" h="920">
                      <a:moveTo>
                        <a:pt x="630" y="919"/>
                      </a:moveTo>
                      <a:lnTo>
                        <a:pt x="621" y="893"/>
                      </a:lnTo>
                      <a:lnTo>
                        <a:pt x="604" y="860"/>
                      </a:lnTo>
                      <a:lnTo>
                        <a:pt x="585" y="829"/>
                      </a:lnTo>
                      <a:lnTo>
                        <a:pt x="561" y="793"/>
                      </a:lnTo>
                      <a:lnTo>
                        <a:pt x="528" y="758"/>
                      </a:lnTo>
                      <a:lnTo>
                        <a:pt x="483" y="717"/>
                      </a:lnTo>
                      <a:lnTo>
                        <a:pt x="438" y="684"/>
                      </a:lnTo>
                      <a:lnTo>
                        <a:pt x="364" y="636"/>
                      </a:lnTo>
                      <a:lnTo>
                        <a:pt x="295" y="593"/>
                      </a:lnTo>
                      <a:lnTo>
                        <a:pt x="200" y="546"/>
                      </a:lnTo>
                      <a:lnTo>
                        <a:pt x="125" y="497"/>
                      </a:lnTo>
                      <a:lnTo>
                        <a:pt x="83" y="459"/>
                      </a:lnTo>
                      <a:lnTo>
                        <a:pt x="45" y="412"/>
                      </a:lnTo>
                      <a:lnTo>
                        <a:pt x="26" y="381"/>
                      </a:lnTo>
                      <a:lnTo>
                        <a:pt x="11" y="348"/>
                      </a:lnTo>
                      <a:lnTo>
                        <a:pt x="0" y="289"/>
                      </a:lnTo>
                      <a:lnTo>
                        <a:pt x="4" y="229"/>
                      </a:lnTo>
                      <a:lnTo>
                        <a:pt x="11" y="196"/>
                      </a:lnTo>
                      <a:lnTo>
                        <a:pt x="28" y="158"/>
                      </a:lnTo>
                      <a:lnTo>
                        <a:pt x="54" y="121"/>
                      </a:lnTo>
                      <a:lnTo>
                        <a:pt x="87" y="88"/>
                      </a:lnTo>
                      <a:lnTo>
                        <a:pt x="125" y="60"/>
                      </a:lnTo>
                      <a:lnTo>
                        <a:pt x="161" y="45"/>
                      </a:lnTo>
                      <a:lnTo>
                        <a:pt x="208" y="31"/>
                      </a:lnTo>
                      <a:lnTo>
                        <a:pt x="246" y="22"/>
                      </a:lnTo>
                      <a:lnTo>
                        <a:pt x="272" y="15"/>
                      </a:lnTo>
                      <a:lnTo>
                        <a:pt x="293" y="0"/>
                      </a:lnTo>
                      <a:lnTo>
                        <a:pt x="312" y="0"/>
                      </a:lnTo>
                      <a:lnTo>
                        <a:pt x="322" y="12"/>
                      </a:lnTo>
                      <a:lnTo>
                        <a:pt x="331" y="43"/>
                      </a:lnTo>
                      <a:lnTo>
                        <a:pt x="326" y="60"/>
                      </a:lnTo>
                      <a:lnTo>
                        <a:pt x="314" y="67"/>
                      </a:lnTo>
                      <a:lnTo>
                        <a:pt x="298" y="67"/>
                      </a:lnTo>
                      <a:lnTo>
                        <a:pt x="272" y="60"/>
                      </a:lnTo>
                      <a:lnTo>
                        <a:pt x="236" y="64"/>
                      </a:lnTo>
                      <a:lnTo>
                        <a:pt x="198" y="72"/>
                      </a:lnTo>
                      <a:lnTo>
                        <a:pt x="159" y="88"/>
                      </a:lnTo>
                      <a:lnTo>
                        <a:pt x="118" y="112"/>
                      </a:lnTo>
                      <a:lnTo>
                        <a:pt x="85" y="144"/>
                      </a:lnTo>
                      <a:lnTo>
                        <a:pt x="64" y="173"/>
                      </a:lnTo>
                      <a:lnTo>
                        <a:pt x="52" y="211"/>
                      </a:lnTo>
                      <a:lnTo>
                        <a:pt x="42" y="242"/>
                      </a:lnTo>
                      <a:lnTo>
                        <a:pt x="40" y="268"/>
                      </a:lnTo>
                      <a:lnTo>
                        <a:pt x="40" y="294"/>
                      </a:lnTo>
                      <a:lnTo>
                        <a:pt x="47" y="322"/>
                      </a:lnTo>
                      <a:lnTo>
                        <a:pt x="54" y="346"/>
                      </a:lnTo>
                      <a:lnTo>
                        <a:pt x="78" y="389"/>
                      </a:lnTo>
                      <a:lnTo>
                        <a:pt x="104" y="424"/>
                      </a:lnTo>
                      <a:lnTo>
                        <a:pt x="142" y="461"/>
                      </a:lnTo>
                      <a:lnTo>
                        <a:pt x="196" y="497"/>
                      </a:lnTo>
                      <a:lnTo>
                        <a:pt x="274" y="541"/>
                      </a:lnTo>
                      <a:lnTo>
                        <a:pt x="338" y="572"/>
                      </a:lnTo>
                      <a:lnTo>
                        <a:pt x="400" y="610"/>
                      </a:lnTo>
                      <a:lnTo>
                        <a:pt x="466" y="654"/>
                      </a:lnTo>
                      <a:lnTo>
                        <a:pt x="504" y="684"/>
                      </a:lnTo>
                      <a:lnTo>
                        <a:pt x="545" y="718"/>
                      </a:lnTo>
                      <a:lnTo>
                        <a:pt x="578" y="751"/>
                      </a:lnTo>
                      <a:lnTo>
                        <a:pt x="613" y="793"/>
                      </a:lnTo>
                      <a:lnTo>
                        <a:pt x="641" y="833"/>
                      </a:lnTo>
                      <a:lnTo>
                        <a:pt x="670" y="890"/>
                      </a:lnTo>
                      <a:lnTo>
                        <a:pt x="678" y="910"/>
                      </a:lnTo>
                      <a:lnTo>
                        <a:pt x="671" y="915"/>
                      </a:lnTo>
                      <a:lnTo>
                        <a:pt x="657" y="918"/>
                      </a:lnTo>
                      <a:lnTo>
                        <a:pt x="642" y="920"/>
                      </a:lnTo>
                      <a:lnTo>
                        <a:pt x="630" y="9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242" name="Group 49"/>
              <p:cNvGrpSpPr>
                <a:grpSpLocks/>
              </p:cNvGrpSpPr>
              <p:nvPr/>
            </p:nvGrpSpPr>
            <p:grpSpPr bwMode="auto">
              <a:xfrm>
                <a:off x="1717" y="1253"/>
                <a:ext cx="347" cy="247"/>
                <a:chOff x="1717" y="1253"/>
                <a:chExt cx="347" cy="247"/>
              </a:xfrm>
            </p:grpSpPr>
            <p:sp>
              <p:nvSpPr>
                <p:cNvPr id="6243" name="Freeform 50"/>
                <p:cNvSpPr>
                  <a:spLocks/>
                </p:cNvSpPr>
                <p:nvPr/>
              </p:nvSpPr>
              <p:spPr bwMode="auto">
                <a:xfrm>
                  <a:off x="1717" y="1408"/>
                  <a:ext cx="122" cy="92"/>
                </a:xfrm>
                <a:custGeom>
                  <a:avLst/>
                  <a:gdLst>
                    <a:gd name="T0" fmla="*/ 3 w 122"/>
                    <a:gd name="T1" fmla="*/ 32 h 92"/>
                    <a:gd name="T2" fmla="*/ 30 w 122"/>
                    <a:gd name="T3" fmla="*/ 28 h 92"/>
                    <a:gd name="T4" fmla="*/ 51 w 122"/>
                    <a:gd name="T5" fmla="*/ 20 h 92"/>
                    <a:gd name="T6" fmla="*/ 64 w 122"/>
                    <a:gd name="T7" fmla="*/ 6 h 92"/>
                    <a:gd name="T8" fmla="*/ 85 w 122"/>
                    <a:gd name="T9" fmla="*/ 0 h 92"/>
                    <a:gd name="T10" fmla="*/ 106 w 122"/>
                    <a:gd name="T11" fmla="*/ 6 h 92"/>
                    <a:gd name="T12" fmla="*/ 114 w 122"/>
                    <a:gd name="T13" fmla="*/ 20 h 92"/>
                    <a:gd name="T14" fmla="*/ 122 w 122"/>
                    <a:gd name="T15" fmla="*/ 49 h 92"/>
                    <a:gd name="T16" fmla="*/ 122 w 122"/>
                    <a:gd name="T17" fmla="*/ 70 h 92"/>
                    <a:gd name="T18" fmla="*/ 114 w 122"/>
                    <a:gd name="T19" fmla="*/ 85 h 92"/>
                    <a:gd name="T20" fmla="*/ 96 w 122"/>
                    <a:gd name="T21" fmla="*/ 92 h 92"/>
                    <a:gd name="T22" fmla="*/ 78 w 122"/>
                    <a:gd name="T23" fmla="*/ 89 h 92"/>
                    <a:gd name="T24" fmla="*/ 57 w 122"/>
                    <a:gd name="T25" fmla="*/ 82 h 92"/>
                    <a:gd name="T26" fmla="*/ 41 w 122"/>
                    <a:gd name="T27" fmla="*/ 82 h 92"/>
                    <a:gd name="T28" fmla="*/ 17 w 122"/>
                    <a:gd name="T29" fmla="*/ 87 h 92"/>
                    <a:gd name="T30" fmla="*/ 6 w 122"/>
                    <a:gd name="T31" fmla="*/ 76 h 92"/>
                    <a:gd name="T32" fmla="*/ 2 w 122"/>
                    <a:gd name="T33" fmla="*/ 63 h 92"/>
                    <a:gd name="T34" fmla="*/ 0 w 122"/>
                    <a:gd name="T35" fmla="*/ 49 h 92"/>
                    <a:gd name="T36" fmla="*/ 3 w 122"/>
                    <a:gd name="T37" fmla="*/ 32 h 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2"/>
                    <a:gd name="T58" fmla="*/ 0 h 92"/>
                    <a:gd name="T59" fmla="*/ 122 w 122"/>
                    <a:gd name="T60" fmla="*/ 92 h 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2" h="92">
                      <a:moveTo>
                        <a:pt x="3" y="32"/>
                      </a:moveTo>
                      <a:lnTo>
                        <a:pt x="30" y="28"/>
                      </a:lnTo>
                      <a:lnTo>
                        <a:pt x="51" y="20"/>
                      </a:lnTo>
                      <a:lnTo>
                        <a:pt x="64" y="6"/>
                      </a:lnTo>
                      <a:lnTo>
                        <a:pt x="85" y="0"/>
                      </a:lnTo>
                      <a:lnTo>
                        <a:pt x="106" y="6"/>
                      </a:lnTo>
                      <a:lnTo>
                        <a:pt x="114" y="20"/>
                      </a:lnTo>
                      <a:lnTo>
                        <a:pt x="122" y="49"/>
                      </a:lnTo>
                      <a:lnTo>
                        <a:pt x="122" y="70"/>
                      </a:lnTo>
                      <a:lnTo>
                        <a:pt x="114" y="85"/>
                      </a:lnTo>
                      <a:lnTo>
                        <a:pt x="96" y="92"/>
                      </a:lnTo>
                      <a:lnTo>
                        <a:pt x="78" y="89"/>
                      </a:lnTo>
                      <a:lnTo>
                        <a:pt x="57" y="82"/>
                      </a:lnTo>
                      <a:lnTo>
                        <a:pt x="41" y="82"/>
                      </a:lnTo>
                      <a:lnTo>
                        <a:pt x="17" y="87"/>
                      </a:lnTo>
                      <a:lnTo>
                        <a:pt x="6" y="76"/>
                      </a:lnTo>
                      <a:lnTo>
                        <a:pt x="2" y="63"/>
                      </a:lnTo>
                      <a:lnTo>
                        <a:pt x="0" y="49"/>
                      </a:lnTo>
                      <a:lnTo>
                        <a:pt x="3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4" name="Freeform 51"/>
                <p:cNvSpPr>
                  <a:spLocks/>
                </p:cNvSpPr>
                <p:nvPr/>
              </p:nvSpPr>
              <p:spPr bwMode="auto">
                <a:xfrm>
                  <a:off x="1972" y="1253"/>
                  <a:ext cx="92" cy="101"/>
                </a:xfrm>
                <a:custGeom>
                  <a:avLst/>
                  <a:gdLst>
                    <a:gd name="T0" fmla="*/ 92 w 92"/>
                    <a:gd name="T1" fmla="*/ 31 h 101"/>
                    <a:gd name="T2" fmla="*/ 84 w 92"/>
                    <a:gd name="T3" fmla="*/ 46 h 101"/>
                    <a:gd name="T4" fmla="*/ 86 w 92"/>
                    <a:gd name="T5" fmla="*/ 64 h 101"/>
                    <a:gd name="T6" fmla="*/ 84 w 92"/>
                    <a:gd name="T7" fmla="*/ 82 h 101"/>
                    <a:gd name="T8" fmla="*/ 74 w 92"/>
                    <a:gd name="T9" fmla="*/ 95 h 101"/>
                    <a:gd name="T10" fmla="*/ 63 w 92"/>
                    <a:gd name="T11" fmla="*/ 101 h 101"/>
                    <a:gd name="T12" fmla="*/ 46 w 92"/>
                    <a:gd name="T13" fmla="*/ 101 h 101"/>
                    <a:gd name="T14" fmla="*/ 24 w 92"/>
                    <a:gd name="T15" fmla="*/ 92 h 101"/>
                    <a:gd name="T16" fmla="*/ 3 w 92"/>
                    <a:gd name="T17" fmla="*/ 73 h 101"/>
                    <a:gd name="T18" fmla="*/ 0 w 92"/>
                    <a:gd name="T19" fmla="*/ 51 h 101"/>
                    <a:gd name="T20" fmla="*/ 10 w 92"/>
                    <a:gd name="T21" fmla="*/ 37 h 101"/>
                    <a:gd name="T22" fmla="*/ 26 w 92"/>
                    <a:gd name="T23" fmla="*/ 26 h 101"/>
                    <a:gd name="T24" fmla="*/ 40 w 92"/>
                    <a:gd name="T25" fmla="*/ 14 h 101"/>
                    <a:gd name="T26" fmla="*/ 45 w 92"/>
                    <a:gd name="T27" fmla="*/ 0 h 101"/>
                    <a:gd name="T28" fmla="*/ 61 w 92"/>
                    <a:gd name="T29" fmla="*/ 1 h 101"/>
                    <a:gd name="T30" fmla="*/ 75 w 92"/>
                    <a:gd name="T31" fmla="*/ 9 h 101"/>
                    <a:gd name="T32" fmla="*/ 84 w 92"/>
                    <a:gd name="T33" fmla="*/ 18 h 101"/>
                    <a:gd name="T34" fmla="*/ 92 w 92"/>
                    <a:gd name="T35" fmla="*/ 31 h 10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2"/>
                    <a:gd name="T55" fmla="*/ 0 h 101"/>
                    <a:gd name="T56" fmla="*/ 92 w 92"/>
                    <a:gd name="T57" fmla="*/ 101 h 10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2" h="101">
                      <a:moveTo>
                        <a:pt x="92" y="31"/>
                      </a:moveTo>
                      <a:lnTo>
                        <a:pt x="84" y="46"/>
                      </a:lnTo>
                      <a:lnTo>
                        <a:pt x="86" y="64"/>
                      </a:lnTo>
                      <a:lnTo>
                        <a:pt x="84" y="82"/>
                      </a:lnTo>
                      <a:lnTo>
                        <a:pt x="74" y="95"/>
                      </a:lnTo>
                      <a:lnTo>
                        <a:pt x="63" y="101"/>
                      </a:lnTo>
                      <a:lnTo>
                        <a:pt x="46" y="101"/>
                      </a:lnTo>
                      <a:lnTo>
                        <a:pt x="24" y="92"/>
                      </a:lnTo>
                      <a:lnTo>
                        <a:pt x="3" y="73"/>
                      </a:lnTo>
                      <a:lnTo>
                        <a:pt x="0" y="51"/>
                      </a:lnTo>
                      <a:lnTo>
                        <a:pt x="10" y="37"/>
                      </a:lnTo>
                      <a:lnTo>
                        <a:pt x="26" y="26"/>
                      </a:lnTo>
                      <a:lnTo>
                        <a:pt x="40" y="14"/>
                      </a:lnTo>
                      <a:lnTo>
                        <a:pt x="45" y="0"/>
                      </a:lnTo>
                      <a:lnTo>
                        <a:pt x="61" y="1"/>
                      </a:lnTo>
                      <a:lnTo>
                        <a:pt x="75" y="9"/>
                      </a:lnTo>
                      <a:lnTo>
                        <a:pt x="84" y="18"/>
                      </a:lnTo>
                      <a:lnTo>
                        <a:pt x="9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174" name="Group 52"/>
          <p:cNvGrpSpPr>
            <a:grpSpLocks/>
          </p:cNvGrpSpPr>
          <p:nvPr/>
        </p:nvGrpSpPr>
        <p:grpSpPr bwMode="auto">
          <a:xfrm>
            <a:off x="1476375" y="2133600"/>
            <a:ext cx="809625" cy="695325"/>
            <a:chOff x="2087" y="1242"/>
            <a:chExt cx="1591" cy="1836"/>
          </a:xfrm>
        </p:grpSpPr>
        <p:grpSp>
          <p:nvGrpSpPr>
            <p:cNvPr id="6216" name="Group 53"/>
            <p:cNvGrpSpPr>
              <a:grpSpLocks/>
            </p:cNvGrpSpPr>
            <p:nvPr/>
          </p:nvGrpSpPr>
          <p:grpSpPr bwMode="auto">
            <a:xfrm>
              <a:off x="2173" y="1242"/>
              <a:ext cx="1505" cy="1836"/>
              <a:chOff x="2173" y="1242"/>
              <a:chExt cx="1505" cy="1836"/>
            </a:xfrm>
          </p:grpSpPr>
          <p:grpSp>
            <p:nvGrpSpPr>
              <p:cNvPr id="6220" name="Group 54"/>
              <p:cNvGrpSpPr>
                <a:grpSpLocks/>
              </p:cNvGrpSpPr>
              <p:nvPr/>
            </p:nvGrpSpPr>
            <p:grpSpPr bwMode="auto">
              <a:xfrm>
                <a:off x="2639" y="1242"/>
                <a:ext cx="1039" cy="1439"/>
                <a:chOff x="2639" y="1242"/>
                <a:chExt cx="1039" cy="1439"/>
              </a:xfrm>
            </p:grpSpPr>
            <p:sp>
              <p:nvSpPr>
                <p:cNvPr id="6233" name="Freeform 55"/>
                <p:cNvSpPr>
                  <a:spLocks/>
                </p:cNvSpPr>
                <p:nvPr/>
              </p:nvSpPr>
              <p:spPr bwMode="auto">
                <a:xfrm>
                  <a:off x="2639" y="1242"/>
                  <a:ext cx="1039" cy="1439"/>
                </a:xfrm>
                <a:custGeom>
                  <a:avLst/>
                  <a:gdLst>
                    <a:gd name="T0" fmla="*/ 783 w 1039"/>
                    <a:gd name="T1" fmla="*/ 768 h 1439"/>
                    <a:gd name="T2" fmla="*/ 674 w 1039"/>
                    <a:gd name="T3" fmla="*/ 484 h 1439"/>
                    <a:gd name="T4" fmla="*/ 493 w 1039"/>
                    <a:gd name="T5" fmla="*/ 327 h 1439"/>
                    <a:gd name="T6" fmla="*/ 384 w 1039"/>
                    <a:gd name="T7" fmla="*/ 337 h 1439"/>
                    <a:gd name="T8" fmla="*/ 321 w 1039"/>
                    <a:gd name="T9" fmla="*/ 274 h 1439"/>
                    <a:gd name="T10" fmla="*/ 184 w 1039"/>
                    <a:gd name="T11" fmla="*/ 152 h 1439"/>
                    <a:gd name="T12" fmla="*/ 123 w 1039"/>
                    <a:gd name="T13" fmla="*/ 152 h 1439"/>
                    <a:gd name="T14" fmla="*/ 249 w 1039"/>
                    <a:gd name="T15" fmla="*/ 241 h 1439"/>
                    <a:gd name="T16" fmla="*/ 312 w 1039"/>
                    <a:gd name="T17" fmla="*/ 385 h 1439"/>
                    <a:gd name="T18" fmla="*/ 295 w 1039"/>
                    <a:gd name="T19" fmla="*/ 510 h 1439"/>
                    <a:gd name="T20" fmla="*/ 188 w 1039"/>
                    <a:gd name="T21" fmla="*/ 513 h 1439"/>
                    <a:gd name="T22" fmla="*/ 70 w 1039"/>
                    <a:gd name="T23" fmla="*/ 363 h 1439"/>
                    <a:gd name="T24" fmla="*/ 46 w 1039"/>
                    <a:gd name="T25" fmla="*/ 202 h 1439"/>
                    <a:gd name="T26" fmla="*/ 145 w 1039"/>
                    <a:gd name="T27" fmla="*/ 87 h 1439"/>
                    <a:gd name="T28" fmla="*/ 353 w 1039"/>
                    <a:gd name="T29" fmla="*/ 41 h 1439"/>
                    <a:gd name="T30" fmla="*/ 582 w 1039"/>
                    <a:gd name="T31" fmla="*/ 144 h 1439"/>
                    <a:gd name="T32" fmla="*/ 860 w 1039"/>
                    <a:gd name="T33" fmla="*/ 433 h 1439"/>
                    <a:gd name="T34" fmla="*/ 969 w 1039"/>
                    <a:gd name="T35" fmla="*/ 763 h 1439"/>
                    <a:gd name="T36" fmla="*/ 981 w 1039"/>
                    <a:gd name="T37" fmla="*/ 1071 h 1439"/>
                    <a:gd name="T38" fmla="*/ 925 w 1039"/>
                    <a:gd name="T39" fmla="*/ 1256 h 1439"/>
                    <a:gd name="T40" fmla="*/ 788 w 1039"/>
                    <a:gd name="T41" fmla="*/ 1360 h 1439"/>
                    <a:gd name="T42" fmla="*/ 643 w 1039"/>
                    <a:gd name="T43" fmla="*/ 1381 h 1439"/>
                    <a:gd name="T44" fmla="*/ 529 w 1039"/>
                    <a:gd name="T45" fmla="*/ 1254 h 1439"/>
                    <a:gd name="T46" fmla="*/ 471 w 1039"/>
                    <a:gd name="T47" fmla="*/ 1068 h 1439"/>
                    <a:gd name="T48" fmla="*/ 495 w 1039"/>
                    <a:gd name="T49" fmla="*/ 999 h 1439"/>
                    <a:gd name="T50" fmla="*/ 611 w 1039"/>
                    <a:gd name="T51" fmla="*/ 943 h 1439"/>
                    <a:gd name="T52" fmla="*/ 718 w 1039"/>
                    <a:gd name="T53" fmla="*/ 984 h 1439"/>
                    <a:gd name="T54" fmla="*/ 841 w 1039"/>
                    <a:gd name="T55" fmla="*/ 1107 h 1439"/>
                    <a:gd name="T56" fmla="*/ 793 w 1039"/>
                    <a:gd name="T57" fmla="*/ 1003 h 1439"/>
                    <a:gd name="T58" fmla="*/ 633 w 1039"/>
                    <a:gd name="T59" fmla="*/ 893 h 1439"/>
                    <a:gd name="T60" fmla="*/ 466 w 1039"/>
                    <a:gd name="T61" fmla="*/ 982 h 1439"/>
                    <a:gd name="T62" fmla="*/ 433 w 1039"/>
                    <a:gd name="T63" fmla="*/ 1100 h 1439"/>
                    <a:gd name="T64" fmla="*/ 469 w 1039"/>
                    <a:gd name="T65" fmla="*/ 1230 h 1439"/>
                    <a:gd name="T66" fmla="*/ 577 w 1039"/>
                    <a:gd name="T67" fmla="*/ 1381 h 1439"/>
                    <a:gd name="T68" fmla="*/ 706 w 1039"/>
                    <a:gd name="T69" fmla="*/ 1439 h 1439"/>
                    <a:gd name="T70" fmla="*/ 851 w 1039"/>
                    <a:gd name="T71" fmla="*/ 1372 h 1439"/>
                    <a:gd name="T72" fmla="*/ 983 w 1039"/>
                    <a:gd name="T73" fmla="*/ 1246 h 1439"/>
                    <a:gd name="T74" fmla="*/ 1020 w 1039"/>
                    <a:gd name="T75" fmla="*/ 1066 h 1439"/>
                    <a:gd name="T76" fmla="*/ 1012 w 1039"/>
                    <a:gd name="T77" fmla="*/ 821 h 1439"/>
                    <a:gd name="T78" fmla="*/ 921 w 1039"/>
                    <a:gd name="T79" fmla="*/ 472 h 1439"/>
                    <a:gd name="T80" fmla="*/ 756 w 1039"/>
                    <a:gd name="T81" fmla="*/ 233 h 1439"/>
                    <a:gd name="T82" fmla="*/ 517 w 1039"/>
                    <a:gd name="T83" fmla="*/ 51 h 1439"/>
                    <a:gd name="T84" fmla="*/ 333 w 1039"/>
                    <a:gd name="T85" fmla="*/ 0 h 1439"/>
                    <a:gd name="T86" fmla="*/ 111 w 1039"/>
                    <a:gd name="T87" fmla="*/ 65 h 1439"/>
                    <a:gd name="T88" fmla="*/ 0 w 1039"/>
                    <a:gd name="T89" fmla="*/ 152 h 1439"/>
                    <a:gd name="T90" fmla="*/ 14 w 1039"/>
                    <a:gd name="T91" fmla="*/ 286 h 1439"/>
                    <a:gd name="T92" fmla="*/ 75 w 1039"/>
                    <a:gd name="T93" fmla="*/ 431 h 1439"/>
                    <a:gd name="T94" fmla="*/ 196 w 1039"/>
                    <a:gd name="T95" fmla="*/ 549 h 1439"/>
                    <a:gd name="T96" fmla="*/ 317 w 1039"/>
                    <a:gd name="T97" fmla="*/ 532 h 1439"/>
                    <a:gd name="T98" fmla="*/ 346 w 1039"/>
                    <a:gd name="T99" fmla="*/ 460 h 1439"/>
                    <a:gd name="T100" fmla="*/ 413 w 1039"/>
                    <a:gd name="T101" fmla="*/ 392 h 1439"/>
                    <a:gd name="T102" fmla="*/ 524 w 1039"/>
                    <a:gd name="T103" fmla="*/ 380 h 1439"/>
                    <a:gd name="T104" fmla="*/ 662 w 1039"/>
                    <a:gd name="T105" fmla="*/ 520 h 1439"/>
                    <a:gd name="T106" fmla="*/ 739 w 1039"/>
                    <a:gd name="T107" fmla="*/ 691 h 1439"/>
                    <a:gd name="T108" fmla="*/ 744 w 1039"/>
                    <a:gd name="T109" fmla="*/ 857 h 143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039"/>
                    <a:gd name="T166" fmla="*/ 0 h 1439"/>
                    <a:gd name="T167" fmla="*/ 1039 w 1039"/>
                    <a:gd name="T168" fmla="*/ 1439 h 143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039" h="1439">
                      <a:moveTo>
                        <a:pt x="778" y="874"/>
                      </a:moveTo>
                      <a:lnTo>
                        <a:pt x="783" y="768"/>
                      </a:lnTo>
                      <a:lnTo>
                        <a:pt x="744" y="623"/>
                      </a:lnTo>
                      <a:lnTo>
                        <a:pt x="674" y="484"/>
                      </a:lnTo>
                      <a:lnTo>
                        <a:pt x="577" y="387"/>
                      </a:lnTo>
                      <a:lnTo>
                        <a:pt x="493" y="327"/>
                      </a:lnTo>
                      <a:lnTo>
                        <a:pt x="428" y="320"/>
                      </a:lnTo>
                      <a:lnTo>
                        <a:pt x="384" y="337"/>
                      </a:lnTo>
                      <a:lnTo>
                        <a:pt x="353" y="363"/>
                      </a:lnTo>
                      <a:lnTo>
                        <a:pt x="321" y="274"/>
                      </a:lnTo>
                      <a:lnTo>
                        <a:pt x="275" y="217"/>
                      </a:lnTo>
                      <a:lnTo>
                        <a:pt x="184" y="152"/>
                      </a:lnTo>
                      <a:lnTo>
                        <a:pt x="145" y="130"/>
                      </a:lnTo>
                      <a:lnTo>
                        <a:pt x="123" y="152"/>
                      </a:lnTo>
                      <a:lnTo>
                        <a:pt x="174" y="197"/>
                      </a:lnTo>
                      <a:lnTo>
                        <a:pt x="249" y="241"/>
                      </a:lnTo>
                      <a:lnTo>
                        <a:pt x="290" y="306"/>
                      </a:lnTo>
                      <a:lnTo>
                        <a:pt x="312" y="385"/>
                      </a:lnTo>
                      <a:lnTo>
                        <a:pt x="317" y="462"/>
                      </a:lnTo>
                      <a:lnTo>
                        <a:pt x="295" y="510"/>
                      </a:lnTo>
                      <a:lnTo>
                        <a:pt x="237" y="532"/>
                      </a:lnTo>
                      <a:lnTo>
                        <a:pt x="188" y="513"/>
                      </a:lnTo>
                      <a:lnTo>
                        <a:pt x="128" y="450"/>
                      </a:lnTo>
                      <a:lnTo>
                        <a:pt x="70" y="363"/>
                      </a:lnTo>
                      <a:lnTo>
                        <a:pt x="41" y="257"/>
                      </a:lnTo>
                      <a:lnTo>
                        <a:pt x="46" y="202"/>
                      </a:lnTo>
                      <a:lnTo>
                        <a:pt x="48" y="149"/>
                      </a:lnTo>
                      <a:lnTo>
                        <a:pt x="145" y="87"/>
                      </a:lnTo>
                      <a:lnTo>
                        <a:pt x="278" y="46"/>
                      </a:lnTo>
                      <a:lnTo>
                        <a:pt x="353" y="41"/>
                      </a:lnTo>
                      <a:lnTo>
                        <a:pt x="454" y="58"/>
                      </a:lnTo>
                      <a:lnTo>
                        <a:pt x="582" y="144"/>
                      </a:lnTo>
                      <a:lnTo>
                        <a:pt x="780" y="320"/>
                      </a:lnTo>
                      <a:lnTo>
                        <a:pt x="860" y="433"/>
                      </a:lnTo>
                      <a:lnTo>
                        <a:pt x="913" y="575"/>
                      </a:lnTo>
                      <a:lnTo>
                        <a:pt x="969" y="763"/>
                      </a:lnTo>
                      <a:lnTo>
                        <a:pt x="991" y="917"/>
                      </a:lnTo>
                      <a:lnTo>
                        <a:pt x="981" y="1071"/>
                      </a:lnTo>
                      <a:lnTo>
                        <a:pt x="957" y="1184"/>
                      </a:lnTo>
                      <a:lnTo>
                        <a:pt x="925" y="1256"/>
                      </a:lnTo>
                      <a:lnTo>
                        <a:pt x="846" y="1319"/>
                      </a:lnTo>
                      <a:lnTo>
                        <a:pt x="788" y="1360"/>
                      </a:lnTo>
                      <a:lnTo>
                        <a:pt x="703" y="1386"/>
                      </a:lnTo>
                      <a:lnTo>
                        <a:pt x="643" y="1381"/>
                      </a:lnTo>
                      <a:lnTo>
                        <a:pt x="580" y="1328"/>
                      </a:lnTo>
                      <a:lnTo>
                        <a:pt x="529" y="1254"/>
                      </a:lnTo>
                      <a:lnTo>
                        <a:pt x="481" y="1162"/>
                      </a:lnTo>
                      <a:lnTo>
                        <a:pt x="471" y="1068"/>
                      </a:lnTo>
                      <a:lnTo>
                        <a:pt x="474" y="1030"/>
                      </a:lnTo>
                      <a:lnTo>
                        <a:pt x="495" y="999"/>
                      </a:lnTo>
                      <a:lnTo>
                        <a:pt x="565" y="960"/>
                      </a:lnTo>
                      <a:lnTo>
                        <a:pt x="611" y="943"/>
                      </a:lnTo>
                      <a:lnTo>
                        <a:pt x="657" y="941"/>
                      </a:lnTo>
                      <a:lnTo>
                        <a:pt x="718" y="984"/>
                      </a:lnTo>
                      <a:lnTo>
                        <a:pt x="768" y="1025"/>
                      </a:lnTo>
                      <a:lnTo>
                        <a:pt x="841" y="1107"/>
                      </a:lnTo>
                      <a:lnTo>
                        <a:pt x="846" y="1085"/>
                      </a:lnTo>
                      <a:lnTo>
                        <a:pt x="793" y="1003"/>
                      </a:lnTo>
                      <a:lnTo>
                        <a:pt x="725" y="914"/>
                      </a:lnTo>
                      <a:lnTo>
                        <a:pt x="633" y="893"/>
                      </a:lnTo>
                      <a:lnTo>
                        <a:pt x="561" y="917"/>
                      </a:lnTo>
                      <a:lnTo>
                        <a:pt x="466" y="982"/>
                      </a:lnTo>
                      <a:lnTo>
                        <a:pt x="430" y="1032"/>
                      </a:lnTo>
                      <a:lnTo>
                        <a:pt x="433" y="1100"/>
                      </a:lnTo>
                      <a:lnTo>
                        <a:pt x="437" y="1169"/>
                      </a:lnTo>
                      <a:lnTo>
                        <a:pt x="469" y="1230"/>
                      </a:lnTo>
                      <a:lnTo>
                        <a:pt x="527" y="1314"/>
                      </a:lnTo>
                      <a:lnTo>
                        <a:pt x="577" y="1381"/>
                      </a:lnTo>
                      <a:lnTo>
                        <a:pt x="650" y="1427"/>
                      </a:lnTo>
                      <a:lnTo>
                        <a:pt x="706" y="1439"/>
                      </a:lnTo>
                      <a:lnTo>
                        <a:pt x="766" y="1422"/>
                      </a:lnTo>
                      <a:lnTo>
                        <a:pt x="851" y="1372"/>
                      </a:lnTo>
                      <a:lnTo>
                        <a:pt x="933" y="1302"/>
                      </a:lnTo>
                      <a:lnTo>
                        <a:pt x="983" y="1246"/>
                      </a:lnTo>
                      <a:lnTo>
                        <a:pt x="996" y="1179"/>
                      </a:lnTo>
                      <a:lnTo>
                        <a:pt x="1020" y="1066"/>
                      </a:lnTo>
                      <a:lnTo>
                        <a:pt x="1039" y="975"/>
                      </a:lnTo>
                      <a:lnTo>
                        <a:pt x="1012" y="821"/>
                      </a:lnTo>
                      <a:lnTo>
                        <a:pt x="976" y="640"/>
                      </a:lnTo>
                      <a:lnTo>
                        <a:pt x="921" y="472"/>
                      </a:lnTo>
                      <a:lnTo>
                        <a:pt x="843" y="332"/>
                      </a:lnTo>
                      <a:lnTo>
                        <a:pt x="756" y="233"/>
                      </a:lnTo>
                      <a:lnTo>
                        <a:pt x="645" y="132"/>
                      </a:lnTo>
                      <a:lnTo>
                        <a:pt x="517" y="51"/>
                      </a:lnTo>
                      <a:lnTo>
                        <a:pt x="440" y="12"/>
                      </a:lnTo>
                      <a:lnTo>
                        <a:pt x="333" y="0"/>
                      </a:lnTo>
                      <a:lnTo>
                        <a:pt x="249" y="19"/>
                      </a:lnTo>
                      <a:lnTo>
                        <a:pt x="111" y="65"/>
                      </a:lnTo>
                      <a:lnTo>
                        <a:pt x="34" y="116"/>
                      </a:lnTo>
                      <a:lnTo>
                        <a:pt x="0" y="152"/>
                      </a:lnTo>
                      <a:lnTo>
                        <a:pt x="12" y="202"/>
                      </a:lnTo>
                      <a:lnTo>
                        <a:pt x="14" y="286"/>
                      </a:lnTo>
                      <a:lnTo>
                        <a:pt x="36" y="344"/>
                      </a:lnTo>
                      <a:lnTo>
                        <a:pt x="75" y="431"/>
                      </a:lnTo>
                      <a:lnTo>
                        <a:pt x="140" y="510"/>
                      </a:lnTo>
                      <a:lnTo>
                        <a:pt x="196" y="549"/>
                      </a:lnTo>
                      <a:lnTo>
                        <a:pt x="256" y="549"/>
                      </a:lnTo>
                      <a:lnTo>
                        <a:pt x="317" y="532"/>
                      </a:lnTo>
                      <a:lnTo>
                        <a:pt x="343" y="503"/>
                      </a:lnTo>
                      <a:lnTo>
                        <a:pt x="346" y="460"/>
                      </a:lnTo>
                      <a:lnTo>
                        <a:pt x="348" y="426"/>
                      </a:lnTo>
                      <a:lnTo>
                        <a:pt x="413" y="392"/>
                      </a:lnTo>
                      <a:lnTo>
                        <a:pt x="474" y="373"/>
                      </a:lnTo>
                      <a:lnTo>
                        <a:pt x="524" y="380"/>
                      </a:lnTo>
                      <a:lnTo>
                        <a:pt x="602" y="452"/>
                      </a:lnTo>
                      <a:lnTo>
                        <a:pt x="662" y="520"/>
                      </a:lnTo>
                      <a:lnTo>
                        <a:pt x="708" y="609"/>
                      </a:lnTo>
                      <a:lnTo>
                        <a:pt x="739" y="691"/>
                      </a:lnTo>
                      <a:lnTo>
                        <a:pt x="751" y="775"/>
                      </a:lnTo>
                      <a:lnTo>
                        <a:pt x="744" y="857"/>
                      </a:lnTo>
                      <a:lnTo>
                        <a:pt x="778" y="87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34" name="Freeform 56"/>
                <p:cNvSpPr>
                  <a:spLocks/>
                </p:cNvSpPr>
                <p:nvPr/>
              </p:nvSpPr>
              <p:spPr bwMode="auto">
                <a:xfrm>
                  <a:off x="3148" y="2256"/>
                  <a:ext cx="233" cy="336"/>
                </a:xfrm>
                <a:custGeom>
                  <a:avLst/>
                  <a:gdLst>
                    <a:gd name="T0" fmla="*/ 77 w 233"/>
                    <a:gd name="T1" fmla="*/ 12 h 336"/>
                    <a:gd name="T2" fmla="*/ 35 w 233"/>
                    <a:gd name="T3" fmla="*/ 0 h 336"/>
                    <a:gd name="T4" fmla="*/ 0 w 233"/>
                    <a:gd name="T5" fmla="*/ 20 h 336"/>
                    <a:gd name="T6" fmla="*/ 30 w 233"/>
                    <a:gd name="T7" fmla="*/ 47 h 336"/>
                    <a:gd name="T8" fmla="*/ 84 w 233"/>
                    <a:gd name="T9" fmla="*/ 69 h 336"/>
                    <a:gd name="T10" fmla="*/ 134 w 233"/>
                    <a:gd name="T11" fmla="*/ 120 h 336"/>
                    <a:gd name="T12" fmla="*/ 181 w 233"/>
                    <a:gd name="T13" fmla="*/ 201 h 336"/>
                    <a:gd name="T14" fmla="*/ 196 w 233"/>
                    <a:gd name="T15" fmla="*/ 292 h 336"/>
                    <a:gd name="T16" fmla="*/ 188 w 233"/>
                    <a:gd name="T17" fmla="*/ 336 h 336"/>
                    <a:gd name="T18" fmla="*/ 228 w 233"/>
                    <a:gd name="T19" fmla="*/ 331 h 336"/>
                    <a:gd name="T20" fmla="*/ 233 w 233"/>
                    <a:gd name="T21" fmla="*/ 267 h 336"/>
                    <a:gd name="T22" fmla="*/ 206 w 233"/>
                    <a:gd name="T23" fmla="*/ 169 h 336"/>
                    <a:gd name="T24" fmla="*/ 159 w 233"/>
                    <a:gd name="T25" fmla="*/ 88 h 336"/>
                    <a:gd name="T26" fmla="*/ 99 w 233"/>
                    <a:gd name="T27" fmla="*/ 44 h 336"/>
                    <a:gd name="T28" fmla="*/ 77 w 233"/>
                    <a:gd name="T29" fmla="*/ 12 h 3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3"/>
                    <a:gd name="T46" fmla="*/ 0 h 336"/>
                    <a:gd name="T47" fmla="*/ 233 w 233"/>
                    <a:gd name="T48" fmla="*/ 336 h 3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3" h="336">
                      <a:moveTo>
                        <a:pt x="77" y="12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30" y="47"/>
                      </a:lnTo>
                      <a:lnTo>
                        <a:pt x="84" y="69"/>
                      </a:lnTo>
                      <a:lnTo>
                        <a:pt x="134" y="120"/>
                      </a:lnTo>
                      <a:lnTo>
                        <a:pt x="181" y="201"/>
                      </a:lnTo>
                      <a:lnTo>
                        <a:pt x="196" y="292"/>
                      </a:lnTo>
                      <a:lnTo>
                        <a:pt x="188" y="336"/>
                      </a:lnTo>
                      <a:lnTo>
                        <a:pt x="228" y="331"/>
                      </a:lnTo>
                      <a:lnTo>
                        <a:pt x="233" y="267"/>
                      </a:lnTo>
                      <a:lnTo>
                        <a:pt x="206" y="169"/>
                      </a:lnTo>
                      <a:lnTo>
                        <a:pt x="159" y="88"/>
                      </a:lnTo>
                      <a:lnTo>
                        <a:pt x="99" y="44"/>
                      </a:lnTo>
                      <a:lnTo>
                        <a:pt x="77" y="1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35" name="Freeform 57"/>
                <p:cNvSpPr>
                  <a:spLocks/>
                </p:cNvSpPr>
                <p:nvPr/>
              </p:nvSpPr>
              <p:spPr bwMode="auto">
                <a:xfrm>
                  <a:off x="3176" y="2396"/>
                  <a:ext cx="99" cy="115"/>
                </a:xfrm>
                <a:custGeom>
                  <a:avLst/>
                  <a:gdLst>
                    <a:gd name="T0" fmla="*/ 99 w 99"/>
                    <a:gd name="T1" fmla="*/ 92 h 115"/>
                    <a:gd name="T2" fmla="*/ 70 w 99"/>
                    <a:gd name="T3" fmla="*/ 31 h 115"/>
                    <a:gd name="T4" fmla="*/ 31 w 99"/>
                    <a:gd name="T5" fmla="*/ 0 h 115"/>
                    <a:gd name="T6" fmla="*/ 0 w 99"/>
                    <a:gd name="T7" fmla="*/ 3 h 115"/>
                    <a:gd name="T8" fmla="*/ 23 w 99"/>
                    <a:gd name="T9" fmla="*/ 49 h 115"/>
                    <a:gd name="T10" fmla="*/ 73 w 99"/>
                    <a:gd name="T11" fmla="*/ 115 h 115"/>
                    <a:gd name="T12" fmla="*/ 99 w 99"/>
                    <a:gd name="T13" fmla="*/ 92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9"/>
                    <a:gd name="T22" fmla="*/ 0 h 115"/>
                    <a:gd name="T23" fmla="*/ 99 w 99"/>
                    <a:gd name="T24" fmla="*/ 115 h 1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9" h="115">
                      <a:moveTo>
                        <a:pt x="99" y="92"/>
                      </a:moveTo>
                      <a:lnTo>
                        <a:pt x="70" y="31"/>
                      </a:lnTo>
                      <a:lnTo>
                        <a:pt x="31" y="0"/>
                      </a:lnTo>
                      <a:lnTo>
                        <a:pt x="0" y="3"/>
                      </a:lnTo>
                      <a:lnTo>
                        <a:pt x="23" y="49"/>
                      </a:lnTo>
                      <a:lnTo>
                        <a:pt x="73" y="115"/>
                      </a:lnTo>
                      <a:lnTo>
                        <a:pt x="99" y="9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36" name="Freeform 58"/>
                <p:cNvSpPr>
                  <a:spLocks/>
                </p:cNvSpPr>
                <p:nvPr/>
              </p:nvSpPr>
              <p:spPr bwMode="auto">
                <a:xfrm>
                  <a:off x="2917" y="1376"/>
                  <a:ext cx="130" cy="243"/>
                </a:xfrm>
                <a:custGeom>
                  <a:avLst/>
                  <a:gdLst>
                    <a:gd name="T0" fmla="*/ 130 w 130"/>
                    <a:gd name="T1" fmla="*/ 208 h 243"/>
                    <a:gd name="T2" fmla="*/ 102 w 130"/>
                    <a:gd name="T3" fmla="*/ 102 h 243"/>
                    <a:gd name="T4" fmla="*/ 41 w 130"/>
                    <a:gd name="T5" fmla="*/ 25 h 243"/>
                    <a:gd name="T6" fmla="*/ 0 w 130"/>
                    <a:gd name="T7" fmla="*/ 0 h 243"/>
                    <a:gd name="T8" fmla="*/ 18 w 130"/>
                    <a:gd name="T9" fmla="*/ 25 h 243"/>
                    <a:gd name="T10" fmla="*/ 76 w 130"/>
                    <a:gd name="T11" fmla="*/ 87 h 243"/>
                    <a:gd name="T12" fmla="*/ 97 w 130"/>
                    <a:gd name="T13" fmla="*/ 151 h 243"/>
                    <a:gd name="T14" fmla="*/ 107 w 130"/>
                    <a:gd name="T15" fmla="*/ 243 h 243"/>
                    <a:gd name="T16" fmla="*/ 130 w 130"/>
                    <a:gd name="T17" fmla="*/ 208 h 2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0"/>
                    <a:gd name="T28" fmla="*/ 0 h 243"/>
                    <a:gd name="T29" fmla="*/ 130 w 130"/>
                    <a:gd name="T30" fmla="*/ 243 h 2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0" h="243">
                      <a:moveTo>
                        <a:pt x="130" y="208"/>
                      </a:moveTo>
                      <a:lnTo>
                        <a:pt x="102" y="102"/>
                      </a:lnTo>
                      <a:lnTo>
                        <a:pt x="41" y="25"/>
                      </a:lnTo>
                      <a:lnTo>
                        <a:pt x="0" y="0"/>
                      </a:lnTo>
                      <a:lnTo>
                        <a:pt x="18" y="25"/>
                      </a:lnTo>
                      <a:lnTo>
                        <a:pt x="76" y="87"/>
                      </a:lnTo>
                      <a:lnTo>
                        <a:pt x="97" y="151"/>
                      </a:lnTo>
                      <a:lnTo>
                        <a:pt x="107" y="243"/>
                      </a:lnTo>
                      <a:lnTo>
                        <a:pt x="130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37" name="Freeform 59"/>
                <p:cNvSpPr>
                  <a:spLocks/>
                </p:cNvSpPr>
                <p:nvPr/>
              </p:nvSpPr>
              <p:spPr bwMode="auto">
                <a:xfrm>
                  <a:off x="2755" y="1500"/>
                  <a:ext cx="118" cy="147"/>
                </a:xfrm>
                <a:custGeom>
                  <a:avLst/>
                  <a:gdLst>
                    <a:gd name="T0" fmla="*/ 100 w 118"/>
                    <a:gd name="T1" fmla="*/ 147 h 147"/>
                    <a:gd name="T2" fmla="*/ 118 w 118"/>
                    <a:gd name="T3" fmla="*/ 142 h 147"/>
                    <a:gd name="T4" fmla="*/ 110 w 118"/>
                    <a:gd name="T5" fmla="*/ 112 h 147"/>
                    <a:gd name="T6" fmla="*/ 110 w 118"/>
                    <a:gd name="T7" fmla="*/ 89 h 147"/>
                    <a:gd name="T8" fmla="*/ 77 w 118"/>
                    <a:gd name="T9" fmla="*/ 41 h 147"/>
                    <a:gd name="T10" fmla="*/ 41 w 118"/>
                    <a:gd name="T11" fmla="*/ 8 h 147"/>
                    <a:gd name="T12" fmla="*/ 13 w 118"/>
                    <a:gd name="T13" fmla="*/ 0 h 147"/>
                    <a:gd name="T14" fmla="*/ 0 w 118"/>
                    <a:gd name="T15" fmla="*/ 18 h 147"/>
                    <a:gd name="T16" fmla="*/ 28 w 118"/>
                    <a:gd name="T17" fmla="*/ 63 h 147"/>
                    <a:gd name="T18" fmla="*/ 67 w 118"/>
                    <a:gd name="T19" fmla="*/ 122 h 147"/>
                    <a:gd name="T20" fmla="*/ 100 w 118"/>
                    <a:gd name="T21" fmla="*/ 147 h 1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8"/>
                    <a:gd name="T34" fmla="*/ 0 h 147"/>
                    <a:gd name="T35" fmla="*/ 118 w 118"/>
                    <a:gd name="T36" fmla="*/ 147 h 1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8" h="147">
                      <a:moveTo>
                        <a:pt x="100" y="147"/>
                      </a:moveTo>
                      <a:lnTo>
                        <a:pt x="118" y="142"/>
                      </a:lnTo>
                      <a:lnTo>
                        <a:pt x="110" y="112"/>
                      </a:lnTo>
                      <a:lnTo>
                        <a:pt x="110" y="89"/>
                      </a:lnTo>
                      <a:lnTo>
                        <a:pt x="77" y="41"/>
                      </a:lnTo>
                      <a:lnTo>
                        <a:pt x="41" y="8"/>
                      </a:lnTo>
                      <a:lnTo>
                        <a:pt x="13" y="0"/>
                      </a:lnTo>
                      <a:lnTo>
                        <a:pt x="0" y="18"/>
                      </a:lnTo>
                      <a:lnTo>
                        <a:pt x="28" y="63"/>
                      </a:lnTo>
                      <a:lnTo>
                        <a:pt x="67" y="122"/>
                      </a:lnTo>
                      <a:lnTo>
                        <a:pt x="100" y="14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221" name="Group 60"/>
              <p:cNvGrpSpPr>
                <a:grpSpLocks/>
              </p:cNvGrpSpPr>
              <p:nvPr/>
            </p:nvGrpSpPr>
            <p:grpSpPr bwMode="auto">
              <a:xfrm>
                <a:off x="2387" y="1486"/>
                <a:ext cx="372" cy="467"/>
                <a:chOff x="2387" y="1486"/>
                <a:chExt cx="372" cy="467"/>
              </a:xfrm>
            </p:grpSpPr>
            <p:sp>
              <p:nvSpPr>
                <p:cNvPr id="6229" name="Freeform 61"/>
                <p:cNvSpPr>
                  <a:spLocks/>
                </p:cNvSpPr>
                <p:nvPr/>
              </p:nvSpPr>
              <p:spPr bwMode="auto">
                <a:xfrm>
                  <a:off x="2387" y="1486"/>
                  <a:ext cx="224" cy="90"/>
                </a:xfrm>
                <a:custGeom>
                  <a:avLst/>
                  <a:gdLst>
                    <a:gd name="T0" fmla="*/ 224 w 224"/>
                    <a:gd name="T1" fmla="*/ 90 h 90"/>
                    <a:gd name="T2" fmla="*/ 42 w 224"/>
                    <a:gd name="T3" fmla="*/ 0 h 90"/>
                    <a:gd name="T4" fmla="*/ 6 w 224"/>
                    <a:gd name="T5" fmla="*/ 6 h 90"/>
                    <a:gd name="T6" fmla="*/ 0 w 224"/>
                    <a:gd name="T7" fmla="*/ 60 h 90"/>
                    <a:gd name="T8" fmla="*/ 87 w 224"/>
                    <a:gd name="T9" fmla="*/ 60 h 90"/>
                    <a:gd name="T10" fmla="*/ 224 w 224"/>
                    <a:gd name="T11" fmla="*/ 90 h 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4"/>
                    <a:gd name="T19" fmla="*/ 0 h 90"/>
                    <a:gd name="T20" fmla="*/ 224 w 224"/>
                    <a:gd name="T21" fmla="*/ 90 h 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4" h="90">
                      <a:moveTo>
                        <a:pt x="224" y="90"/>
                      </a:moveTo>
                      <a:lnTo>
                        <a:pt x="42" y="0"/>
                      </a:lnTo>
                      <a:lnTo>
                        <a:pt x="6" y="6"/>
                      </a:lnTo>
                      <a:lnTo>
                        <a:pt x="0" y="60"/>
                      </a:lnTo>
                      <a:lnTo>
                        <a:pt x="87" y="60"/>
                      </a:lnTo>
                      <a:lnTo>
                        <a:pt x="224" y="9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30" name="Freeform 62"/>
                <p:cNvSpPr>
                  <a:spLocks/>
                </p:cNvSpPr>
                <p:nvPr/>
              </p:nvSpPr>
              <p:spPr bwMode="auto">
                <a:xfrm>
                  <a:off x="2522" y="1634"/>
                  <a:ext cx="122" cy="47"/>
                </a:xfrm>
                <a:custGeom>
                  <a:avLst/>
                  <a:gdLst>
                    <a:gd name="T0" fmla="*/ 122 w 122"/>
                    <a:gd name="T1" fmla="*/ 0 h 47"/>
                    <a:gd name="T2" fmla="*/ 0 w 122"/>
                    <a:gd name="T3" fmla="*/ 12 h 47"/>
                    <a:gd name="T4" fmla="*/ 10 w 122"/>
                    <a:gd name="T5" fmla="*/ 47 h 47"/>
                    <a:gd name="T6" fmla="*/ 56 w 122"/>
                    <a:gd name="T7" fmla="*/ 47 h 47"/>
                    <a:gd name="T8" fmla="*/ 122 w 122"/>
                    <a:gd name="T9" fmla="*/ 0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47"/>
                    <a:gd name="T17" fmla="*/ 122 w 122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47">
                      <a:moveTo>
                        <a:pt x="122" y="0"/>
                      </a:moveTo>
                      <a:lnTo>
                        <a:pt x="0" y="12"/>
                      </a:lnTo>
                      <a:lnTo>
                        <a:pt x="10" y="47"/>
                      </a:lnTo>
                      <a:lnTo>
                        <a:pt x="56" y="47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31" name="Freeform 63"/>
                <p:cNvSpPr>
                  <a:spLocks/>
                </p:cNvSpPr>
                <p:nvPr/>
              </p:nvSpPr>
              <p:spPr bwMode="auto">
                <a:xfrm>
                  <a:off x="2628" y="1725"/>
                  <a:ext cx="65" cy="113"/>
                </a:xfrm>
                <a:custGeom>
                  <a:avLst/>
                  <a:gdLst>
                    <a:gd name="T0" fmla="*/ 65 w 65"/>
                    <a:gd name="T1" fmla="*/ 0 h 113"/>
                    <a:gd name="T2" fmla="*/ 0 w 65"/>
                    <a:gd name="T3" fmla="*/ 67 h 113"/>
                    <a:gd name="T4" fmla="*/ 22 w 65"/>
                    <a:gd name="T5" fmla="*/ 113 h 113"/>
                    <a:gd name="T6" fmla="*/ 60 w 65"/>
                    <a:gd name="T7" fmla="*/ 72 h 113"/>
                    <a:gd name="T8" fmla="*/ 65 w 65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13"/>
                    <a:gd name="T17" fmla="*/ 65 w 65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13">
                      <a:moveTo>
                        <a:pt x="65" y="0"/>
                      </a:moveTo>
                      <a:lnTo>
                        <a:pt x="0" y="67"/>
                      </a:lnTo>
                      <a:lnTo>
                        <a:pt x="22" y="113"/>
                      </a:lnTo>
                      <a:lnTo>
                        <a:pt x="60" y="72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32" name="Freeform 64"/>
                <p:cNvSpPr>
                  <a:spLocks/>
                </p:cNvSpPr>
                <p:nvPr/>
              </p:nvSpPr>
              <p:spPr bwMode="auto">
                <a:xfrm>
                  <a:off x="2675" y="1807"/>
                  <a:ext cx="84" cy="146"/>
                </a:xfrm>
                <a:custGeom>
                  <a:avLst/>
                  <a:gdLst>
                    <a:gd name="T0" fmla="*/ 84 w 84"/>
                    <a:gd name="T1" fmla="*/ 0 h 146"/>
                    <a:gd name="T2" fmla="*/ 0 w 84"/>
                    <a:gd name="T3" fmla="*/ 111 h 146"/>
                    <a:gd name="T4" fmla="*/ 0 w 84"/>
                    <a:gd name="T5" fmla="*/ 141 h 146"/>
                    <a:gd name="T6" fmla="*/ 32 w 84"/>
                    <a:gd name="T7" fmla="*/ 146 h 146"/>
                    <a:gd name="T8" fmla="*/ 84 w 84"/>
                    <a:gd name="T9" fmla="*/ 0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46"/>
                    <a:gd name="T17" fmla="*/ 84 w 84"/>
                    <a:gd name="T18" fmla="*/ 146 h 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46">
                      <a:moveTo>
                        <a:pt x="84" y="0"/>
                      </a:moveTo>
                      <a:lnTo>
                        <a:pt x="0" y="111"/>
                      </a:lnTo>
                      <a:lnTo>
                        <a:pt x="0" y="141"/>
                      </a:lnTo>
                      <a:lnTo>
                        <a:pt x="32" y="146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222" name="Group 65"/>
              <p:cNvGrpSpPr>
                <a:grpSpLocks/>
              </p:cNvGrpSpPr>
              <p:nvPr/>
            </p:nvGrpSpPr>
            <p:grpSpPr bwMode="auto">
              <a:xfrm>
                <a:off x="2173" y="1718"/>
                <a:ext cx="1301" cy="1360"/>
                <a:chOff x="2173" y="1718"/>
                <a:chExt cx="1301" cy="1360"/>
              </a:xfrm>
            </p:grpSpPr>
            <p:sp>
              <p:nvSpPr>
                <p:cNvPr id="6223" name="Freeform 66"/>
                <p:cNvSpPr>
                  <a:spLocks/>
                </p:cNvSpPr>
                <p:nvPr/>
              </p:nvSpPr>
              <p:spPr bwMode="auto">
                <a:xfrm>
                  <a:off x="2522" y="2022"/>
                  <a:ext cx="362" cy="505"/>
                </a:xfrm>
                <a:custGeom>
                  <a:avLst/>
                  <a:gdLst>
                    <a:gd name="T0" fmla="*/ 205 w 362"/>
                    <a:gd name="T1" fmla="*/ 44 h 505"/>
                    <a:gd name="T2" fmla="*/ 113 w 362"/>
                    <a:gd name="T3" fmla="*/ 0 h 505"/>
                    <a:gd name="T4" fmla="*/ 39 w 362"/>
                    <a:gd name="T5" fmla="*/ 10 h 505"/>
                    <a:gd name="T6" fmla="*/ 0 w 362"/>
                    <a:gd name="T7" fmla="*/ 44 h 505"/>
                    <a:gd name="T8" fmla="*/ 0 w 362"/>
                    <a:gd name="T9" fmla="*/ 97 h 505"/>
                    <a:gd name="T10" fmla="*/ 34 w 362"/>
                    <a:gd name="T11" fmla="*/ 141 h 505"/>
                    <a:gd name="T12" fmla="*/ 98 w 362"/>
                    <a:gd name="T13" fmla="*/ 219 h 505"/>
                    <a:gd name="T14" fmla="*/ 132 w 362"/>
                    <a:gd name="T15" fmla="*/ 291 h 505"/>
                    <a:gd name="T16" fmla="*/ 142 w 362"/>
                    <a:gd name="T17" fmla="*/ 364 h 505"/>
                    <a:gd name="T18" fmla="*/ 132 w 362"/>
                    <a:gd name="T19" fmla="*/ 437 h 505"/>
                    <a:gd name="T20" fmla="*/ 147 w 362"/>
                    <a:gd name="T21" fmla="*/ 481 h 505"/>
                    <a:gd name="T22" fmla="*/ 186 w 362"/>
                    <a:gd name="T23" fmla="*/ 505 h 505"/>
                    <a:gd name="T24" fmla="*/ 264 w 362"/>
                    <a:gd name="T25" fmla="*/ 500 h 505"/>
                    <a:gd name="T26" fmla="*/ 318 w 362"/>
                    <a:gd name="T27" fmla="*/ 461 h 505"/>
                    <a:gd name="T28" fmla="*/ 357 w 362"/>
                    <a:gd name="T29" fmla="*/ 369 h 505"/>
                    <a:gd name="T30" fmla="*/ 362 w 362"/>
                    <a:gd name="T31" fmla="*/ 267 h 505"/>
                    <a:gd name="T32" fmla="*/ 328 w 362"/>
                    <a:gd name="T33" fmla="*/ 175 h 505"/>
                    <a:gd name="T34" fmla="*/ 269 w 362"/>
                    <a:gd name="T35" fmla="*/ 83 h 505"/>
                    <a:gd name="T36" fmla="*/ 205 w 362"/>
                    <a:gd name="T37" fmla="*/ 44 h 50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62"/>
                    <a:gd name="T58" fmla="*/ 0 h 505"/>
                    <a:gd name="T59" fmla="*/ 362 w 362"/>
                    <a:gd name="T60" fmla="*/ 505 h 50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62" h="505">
                      <a:moveTo>
                        <a:pt x="205" y="44"/>
                      </a:moveTo>
                      <a:lnTo>
                        <a:pt x="113" y="0"/>
                      </a:lnTo>
                      <a:lnTo>
                        <a:pt x="39" y="10"/>
                      </a:lnTo>
                      <a:lnTo>
                        <a:pt x="0" y="44"/>
                      </a:lnTo>
                      <a:lnTo>
                        <a:pt x="0" y="97"/>
                      </a:lnTo>
                      <a:lnTo>
                        <a:pt x="34" y="141"/>
                      </a:lnTo>
                      <a:lnTo>
                        <a:pt x="98" y="219"/>
                      </a:lnTo>
                      <a:lnTo>
                        <a:pt x="132" y="291"/>
                      </a:lnTo>
                      <a:lnTo>
                        <a:pt x="142" y="364"/>
                      </a:lnTo>
                      <a:lnTo>
                        <a:pt x="132" y="437"/>
                      </a:lnTo>
                      <a:lnTo>
                        <a:pt x="147" y="481"/>
                      </a:lnTo>
                      <a:lnTo>
                        <a:pt x="186" y="505"/>
                      </a:lnTo>
                      <a:lnTo>
                        <a:pt x="264" y="500"/>
                      </a:lnTo>
                      <a:lnTo>
                        <a:pt x="318" y="461"/>
                      </a:lnTo>
                      <a:lnTo>
                        <a:pt x="357" y="369"/>
                      </a:lnTo>
                      <a:lnTo>
                        <a:pt x="362" y="267"/>
                      </a:lnTo>
                      <a:lnTo>
                        <a:pt x="328" y="175"/>
                      </a:lnTo>
                      <a:lnTo>
                        <a:pt x="269" y="83"/>
                      </a:lnTo>
                      <a:lnTo>
                        <a:pt x="205" y="4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24" name="Freeform 67"/>
                <p:cNvSpPr>
                  <a:spLocks/>
                </p:cNvSpPr>
                <p:nvPr/>
              </p:nvSpPr>
              <p:spPr bwMode="auto">
                <a:xfrm>
                  <a:off x="2454" y="2419"/>
                  <a:ext cx="315" cy="659"/>
                </a:xfrm>
                <a:custGeom>
                  <a:avLst/>
                  <a:gdLst>
                    <a:gd name="T0" fmla="*/ 256 w 315"/>
                    <a:gd name="T1" fmla="*/ 0 h 659"/>
                    <a:gd name="T2" fmla="*/ 310 w 315"/>
                    <a:gd name="T3" fmla="*/ 0 h 659"/>
                    <a:gd name="T4" fmla="*/ 315 w 315"/>
                    <a:gd name="T5" fmla="*/ 48 h 659"/>
                    <a:gd name="T6" fmla="*/ 276 w 315"/>
                    <a:gd name="T7" fmla="*/ 97 h 659"/>
                    <a:gd name="T8" fmla="*/ 202 w 315"/>
                    <a:gd name="T9" fmla="*/ 131 h 659"/>
                    <a:gd name="T10" fmla="*/ 158 w 315"/>
                    <a:gd name="T11" fmla="*/ 189 h 659"/>
                    <a:gd name="T12" fmla="*/ 118 w 315"/>
                    <a:gd name="T13" fmla="*/ 281 h 659"/>
                    <a:gd name="T14" fmla="*/ 113 w 315"/>
                    <a:gd name="T15" fmla="*/ 320 h 659"/>
                    <a:gd name="T16" fmla="*/ 138 w 315"/>
                    <a:gd name="T17" fmla="*/ 344 h 659"/>
                    <a:gd name="T18" fmla="*/ 207 w 315"/>
                    <a:gd name="T19" fmla="*/ 397 h 659"/>
                    <a:gd name="T20" fmla="*/ 271 w 315"/>
                    <a:gd name="T21" fmla="*/ 494 h 659"/>
                    <a:gd name="T22" fmla="*/ 295 w 315"/>
                    <a:gd name="T23" fmla="*/ 572 h 659"/>
                    <a:gd name="T24" fmla="*/ 300 w 315"/>
                    <a:gd name="T25" fmla="*/ 615 h 659"/>
                    <a:gd name="T26" fmla="*/ 256 w 315"/>
                    <a:gd name="T27" fmla="*/ 630 h 659"/>
                    <a:gd name="T28" fmla="*/ 177 w 315"/>
                    <a:gd name="T29" fmla="*/ 625 h 659"/>
                    <a:gd name="T30" fmla="*/ 64 w 315"/>
                    <a:gd name="T31" fmla="*/ 659 h 659"/>
                    <a:gd name="T32" fmla="*/ 25 w 315"/>
                    <a:gd name="T33" fmla="*/ 640 h 659"/>
                    <a:gd name="T34" fmla="*/ 0 w 315"/>
                    <a:gd name="T35" fmla="*/ 586 h 659"/>
                    <a:gd name="T36" fmla="*/ 20 w 315"/>
                    <a:gd name="T37" fmla="*/ 577 h 659"/>
                    <a:gd name="T38" fmla="*/ 123 w 315"/>
                    <a:gd name="T39" fmla="*/ 577 h 659"/>
                    <a:gd name="T40" fmla="*/ 251 w 315"/>
                    <a:gd name="T41" fmla="*/ 581 h 659"/>
                    <a:gd name="T42" fmla="*/ 256 w 315"/>
                    <a:gd name="T43" fmla="*/ 548 h 659"/>
                    <a:gd name="T44" fmla="*/ 221 w 315"/>
                    <a:gd name="T45" fmla="*/ 475 h 659"/>
                    <a:gd name="T46" fmla="*/ 162 w 315"/>
                    <a:gd name="T47" fmla="*/ 417 h 659"/>
                    <a:gd name="T48" fmla="*/ 64 w 315"/>
                    <a:gd name="T49" fmla="*/ 368 h 659"/>
                    <a:gd name="T50" fmla="*/ 49 w 315"/>
                    <a:gd name="T51" fmla="*/ 330 h 659"/>
                    <a:gd name="T52" fmla="*/ 69 w 315"/>
                    <a:gd name="T53" fmla="*/ 257 h 659"/>
                    <a:gd name="T54" fmla="*/ 98 w 315"/>
                    <a:gd name="T55" fmla="*/ 165 h 659"/>
                    <a:gd name="T56" fmla="*/ 172 w 315"/>
                    <a:gd name="T57" fmla="*/ 78 h 659"/>
                    <a:gd name="T58" fmla="*/ 256 w 315"/>
                    <a:gd name="T59" fmla="*/ 0 h 65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15"/>
                    <a:gd name="T91" fmla="*/ 0 h 659"/>
                    <a:gd name="T92" fmla="*/ 315 w 315"/>
                    <a:gd name="T93" fmla="*/ 659 h 65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15" h="659">
                      <a:moveTo>
                        <a:pt x="256" y="0"/>
                      </a:moveTo>
                      <a:lnTo>
                        <a:pt x="310" y="0"/>
                      </a:lnTo>
                      <a:lnTo>
                        <a:pt x="315" y="48"/>
                      </a:lnTo>
                      <a:lnTo>
                        <a:pt x="276" y="97"/>
                      </a:lnTo>
                      <a:lnTo>
                        <a:pt x="202" y="131"/>
                      </a:lnTo>
                      <a:lnTo>
                        <a:pt x="158" y="189"/>
                      </a:lnTo>
                      <a:lnTo>
                        <a:pt x="118" y="281"/>
                      </a:lnTo>
                      <a:lnTo>
                        <a:pt x="113" y="320"/>
                      </a:lnTo>
                      <a:lnTo>
                        <a:pt x="138" y="344"/>
                      </a:lnTo>
                      <a:lnTo>
                        <a:pt x="207" y="397"/>
                      </a:lnTo>
                      <a:lnTo>
                        <a:pt x="271" y="494"/>
                      </a:lnTo>
                      <a:lnTo>
                        <a:pt x="295" y="572"/>
                      </a:lnTo>
                      <a:lnTo>
                        <a:pt x="300" y="615"/>
                      </a:lnTo>
                      <a:lnTo>
                        <a:pt x="256" y="630"/>
                      </a:lnTo>
                      <a:lnTo>
                        <a:pt x="177" y="625"/>
                      </a:lnTo>
                      <a:lnTo>
                        <a:pt x="64" y="659"/>
                      </a:lnTo>
                      <a:lnTo>
                        <a:pt x="25" y="640"/>
                      </a:lnTo>
                      <a:lnTo>
                        <a:pt x="0" y="586"/>
                      </a:lnTo>
                      <a:lnTo>
                        <a:pt x="20" y="577"/>
                      </a:lnTo>
                      <a:lnTo>
                        <a:pt x="123" y="577"/>
                      </a:lnTo>
                      <a:lnTo>
                        <a:pt x="251" y="581"/>
                      </a:lnTo>
                      <a:lnTo>
                        <a:pt x="256" y="548"/>
                      </a:lnTo>
                      <a:lnTo>
                        <a:pt x="221" y="475"/>
                      </a:lnTo>
                      <a:lnTo>
                        <a:pt x="162" y="417"/>
                      </a:lnTo>
                      <a:lnTo>
                        <a:pt x="64" y="368"/>
                      </a:lnTo>
                      <a:lnTo>
                        <a:pt x="49" y="330"/>
                      </a:lnTo>
                      <a:lnTo>
                        <a:pt x="69" y="257"/>
                      </a:lnTo>
                      <a:lnTo>
                        <a:pt x="98" y="165"/>
                      </a:lnTo>
                      <a:lnTo>
                        <a:pt x="172" y="78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25" name="Freeform 68"/>
                <p:cNvSpPr>
                  <a:spLocks/>
                </p:cNvSpPr>
                <p:nvPr/>
              </p:nvSpPr>
              <p:spPr bwMode="auto">
                <a:xfrm>
                  <a:off x="2757" y="2433"/>
                  <a:ext cx="483" cy="602"/>
                </a:xfrm>
                <a:custGeom>
                  <a:avLst/>
                  <a:gdLst>
                    <a:gd name="T0" fmla="*/ 146 w 483"/>
                    <a:gd name="T1" fmla="*/ 29 h 602"/>
                    <a:gd name="T2" fmla="*/ 49 w 483"/>
                    <a:gd name="T3" fmla="*/ 0 h 602"/>
                    <a:gd name="T4" fmla="*/ 5 w 483"/>
                    <a:gd name="T5" fmla="*/ 19 h 602"/>
                    <a:gd name="T6" fmla="*/ 0 w 483"/>
                    <a:gd name="T7" fmla="*/ 58 h 602"/>
                    <a:gd name="T8" fmla="*/ 15 w 483"/>
                    <a:gd name="T9" fmla="*/ 83 h 602"/>
                    <a:gd name="T10" fmla="*/ 93 w 483"/>
                    <a:gd name="T11" fmla="*/ 83 h 602"/>
                    <a:gd name="T12" fmla="*/ 166 w 483"/>
                    <a:gd name="T13" fmla="*/ 107 h 602"/>
                    <a:gd name="T14" fmla="*/ 239 w 483"/>
                    <a:gd name="T15" fmla="*/ 194 h 602"/>
                    <a:gd name="T16" fmla="*/ 263 w 483"/>
                    <a:gd name="T17" fmla="*/ 272 h 602"/>
                    <a:gd name="T18" fmla="*/ 215 w 483"/>
                    <a:gd name="T19" fmla="*/ 330 h 602"/>
                    <a:gd name="T20" fmla="*/ 185 w 483"/>
                    <a:gd name="T21" fmla="*/ 418 h 602"/>
                    <a:gd name="T22" fmla="*/ 166 w 483"/>
                    <a:gd name="T23" fmla="*/ 510 h 602"/>
                    <a:gd name="T24" fmla="*/ 176 w 483"/>
                    <a:gd name="T25" fmla="*/ 568 h 602"/>
                    <a:gd name="T26" fmla="*/ 224 w 483"/>
                    <a:gd name="T27" fmla="*/ 568 h 602"/>
                    <a:gd name="T28" fmla="*/ 283 w 483"/>
                    <a:gd name="T29" fmla="*/ 553 h 602"/>
                    <a:gd name="T30" fmla="*/ 376 w 483"/>
                    <a:gd name="T31" fmla="*/ 573 h 602"/>
                    <a:gd name="T32" fmla="*/ 415 w 483"/>
                    <a:gd name="T33" fmla="*/ 602 h 602"/>
                    <a:gd name="T34" fmla="*/ 439 w 483"/>
                    <a:gd name="T35" fmla="*/ 597 h 602"/>
                    <a:gd name="T36" fmla="*/ 483 w 483"/>
                    <a:gd name="T37" fmla="*/ 529 h 602"/>
                    <a:gd name="T38" fmla="*/ 459 w 483"/>
                    <a:gd name="T39" fmla="*/ 515 h 602"/>
                    <a:gd name="T40" fmla="*/ 332 w 483"/>
                    <a:gd name="T41" fmla="*/ 495 h 602"/>
                    <a:gd name="T42" fmla="*/ 220 w 483"/>
                    <a:gd name="T43" fmla="*/ 519 h 602"/>
                    <a:gd name="T44" fmla="*/ 210 w 483"/>
                    <a:gd name="T45" fmla="*/ 505 h 602"/>
                    <a:gd name="T46" fmla="*/ 215 w 483"/>
                    <a:gd name="T47" fmla="*/ 442 h 602"/>
                    <a:gd name="T48" fmla="*/ 249 w 483"/>
                    <a:gd name="T49" fmla="*/ 359 h 602"/>
                    <a:gd name="T50" fmla="*/ 302 w 483"/>
                    <a:gd name="T51" fmla="*/ 301 h 602"/>
                    <a:gd name="T52" fmla="*/ 322 w 483"/>
                    <a:gd name="T53" fmla="*/ 272 h 602"/>
                    <a:gd name="T54" fmla="*/ 312 w 483"/>
                    <a:gd name="T55" fmla="*/ 228 h 602"/>
                    <a:gd name="T56" fmla="*/ 268 w 483"/>
                    <a:gd name="T57" fmla="*/ 146 h 602"/>
                    <a:gd name="T58" fmla="*/ 215 w 483"/>
                    <a:gd name="T59" fmla="*/ 78 h 602"/>
                    <a:gd name="T60" fmla="*/ 146 w 483"/>
                    <a:gd name="T61" fmla="*/ 29 h 60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83"/>
                    <a:gd name="T94" fmla="*/ 0 h 602"/>
                    <a:gd name="T95" fmla="*/ 483 w 483"/>
                    <a:gd name="T96" fmla="*/ 602 h 60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83" h="602">
                      <a:moveTo>
                        <a:pt x="146" y="29"/>
                      </a:moveTo>
                      <a:lnTo>
                        <a:pt x="49" y="0"/>
                      </a:lnTo>
                      <a:lnTo>
                        <a:pt x="5" y="19"/>
                      </a:lnTo>
                      <a:lnTo>
                        <a:pt x="0" y="58"/>
                      </a:lnTo>
                      <a:lnTo>
                        <a:pt x="15" y="83"/>
                      </a:lnTo>
                      <a:lnTo>
                        <a:pt x="93" y="83"/>
                      </a:lnTo>
                      <a:lnTo>
                        <a:pt x="166" y="107"/>
                      </a:lnTo>
                      <a:lnTo>
                        <a:pt x="239" y="194"/>
                      </a:lnTo>
                      <a:lnTo>
                        <a:pt x="263" y="272"/>
                      </a:lnTo>
                      <a:lnTo>
                        <a:pt x="215" y="330"/>
                      </a:lnTo>
                      <a:lnTo>
                        <a:pt x="185" y="418"/>
                      </a:lnTo>
                      <a:lnTo>
                        <a:pt x="166" y="510"/>
                      </a:lnTo>
                      <a:lnTo>
                        <a:pt x="176" y="568"/>
                      </a:lnTo>
                      <a:lnTo>
                        <a:pt x="224" y="568"/>
                      </a:lnTo>
                      <a:lnTo>
                        <a:pt x="283" y="553"/>
                      </a:lnTo>
                      <a:lnTo>
                        <a:pt x="376" y="573"/>
                      </a:lnTo>
                      <a:lnTo>
                        <a:pt x="415" y="602"/>
                      </a:lnTo>
                      <a:lnTo>
                        <a:pt x="439" y="597"/>
                      </a:lnTo>
                      <a:lnTo>
                        <a:pt x="483" y="529"/>
                      </a:lnTo>
                      <a:lnTo>
                        <a:pt x="459" y="515"/>
                      </a:lnTo>
                      <a:lnTo>
                        <a:pt x="332" y="495"/>
                      </a:lnTo>
                      <a:lnTo>
                        <a:pt x="220" y="519"/>
                      </a:lnTo>
                      <a:lnTo>
                        <a:pt x="210" y="505"/>
                      </a:lnTo>
                      <a:lnTo>
                        <a:pt x="215" y="442"/>
                      </a:lnTo>
                      <a:lnTo>
                        <a:pt x="249" y="359"/>
                      </a:lnTo>
                      <a:lnTo>
                        <a:pt x="302" y="301"/>
                      </a:lnTo>
                      <a:lnTo>
                        <a:pt x="322" y="272"/>
                      </a:lnTo>
                      <a:lnTo>
                        <a:pt x="312" y="228"/>
                      </a:lnTo>
                      <a:lnTo>
                        <a:pt x="268" y="146"/>
                      </a:lnTo>
                      <a:lnTo>
                        <a:pt x="215" y="78"/>
                      </a:lnTo>
                      <a:lnTo>
                        <a:pt x="146" y="2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26" name="Freeform 69"/>
                <p:cNvSpPr>
                  <a:spLocks/>
                </p:cNvSpPr>
                <p:nvPr/>
              </p:nvSpPr>
              <p:spPr bwMode="auto">
                <a:xfrm>
                  <a:off x="2642" y="1721"/>
                  <a:ext cx="832" cy="390"/>
                </a:xfrm>
                <a:custGeom>
                  <a:avLst/>
                  <a:gdLst>
                    <a:gd name="T0" fmla="*/ 140 w 832"/>
                    <a:gd name="T1" fmla="*/ 302 h 390"/>
                    <a:gd name="T2" fmla="*/ 48 w 832"/>
                    <a:gd name="T3" fmla="*/ 297 h 390"/>
                    <a:gd name="T4" fmla="*/ 0 w 832"/>
                    <a:gd name="T5" fmla="*/ 322 h 390"/>
                    <a:gd name="T6" fmla="*/ 29 w 832"/>
                    <a:gd name="T7" fmla="*/ 375 h 390"/>
                    <a:gd name="T8" fmla="*/ 92 w 832"/>
                    <a:gd name="T9" fmla="*/ 390 h 390"/>
                    <a:gd name="T10" fmla="*/ 237 w 832"/>
                    <a:gd name="T11" fmla="*/ 385 h 390"/>
                    <a:gd name="T12" fmla="*/ 372 w 832"/>
                    <a:gd name="T13" fmla="*/ 380 h 390"/>
                    <a:gd name="T14" fmla="*/ 469 w 832"/>
                    <a:gd name="T15" fmla="*/ 371 h 390"/>
                    <a:gd name="T16" fmla="*/ 542 w 832"/>
                    <a:gd name="T17" fmla="*/ 302 h 390"/>
                    <a:gd name="T18" fmla="*/ 668 w 832"/>
                    <a:gd name="T19" fmla="*/ 171 h 390"/>
                    <a:gd name="T20" fmla="*/ 692 w 832"/>
                    <a:gd name="T21" fmla="*/ 117 h 390"/>
                    <a:gd name="T22" fmla="*/ 774 w 832"/>
                    <a:gd name="T23" fmla="*/ 102 h 390"/>
                    <a:gd name="T24" fmla="*/ 827 w 832"/>
                    <a:gd name="T25" fmla="*/ 54 h 390"/>
                    <a:gd name="T26" fmla="*/ 832 w 832"/>
                    <a:gd name="T27" fmla="*/ 0 h 390"/>
                    <a:gd name="T28" fmla="*/ 774 w 832"/>
                    <a:gd name="T29" fmla="*/ 0 h 390"/>
                    <a:gd name="T30" fmla="*/ 740 w 832"/>
                    <a:gd name="T31" fmla="*/ 34 h 390"/>
                    <a:gd name="T32" fmla="*/ 697 w 832"/>
                    <a:gd name="T33" fmla="*/ 34 h 390"/>
                    <a:gd name="T34" fmla="*/ 672 w 832"/>
                    <a:gd name="T35" fmla="*/ 24 h 390"/>
                    <a:gd name="T36" fmla="*/ 653 w 832"/>
                    <a:gd name="T37" fmla="*/ 73 h 390"/>
                    <a:gd name="T38" fmla="*/ 643 w 832"/>
                    <a:gd name="T39" fmla="*/ 117 h 390"/>
                    <a:gd name="T40" fmla="*/ 609 w 832"/>
                    <a:gd name="T41" fmla="*/ 171 h 390"/>
                    <a:gd name="T42" fmla="*/ 542 w 832"/>
                    <a:gd name="T43" fmla="*/ 234 h 390"/>
                    <a:gd name="T44" fmla="*/ 460 w 832"/>
                    <a:gd name="T45" fmla="*/ 307 h 390"/>
                    <a:gd name="T46" fmla="*/ 426 w 832"/>
                    <a:gd name="T47" fmla="*/ 327 h 390"/>
                    <a:gd name="T48" fmla="*/ 353 w 832"/>
                    <a:gd name="T49" fmla="*/ 332 h 390"/>
                    <a:gd name="T50" fmla="*/ 223 w 832"/>
                    <a:gd name="T51" fmla="*/ 312 h 390"/>
                    <a:gd name="T52" fmla="*/ 140 w 832"/>
                    <a:gd name="T53" fmla="*/ 302 h 39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832"/>
                    <a:gd name="T82" fmla="*/ 0 h 390"/>
                    <a:gd name="T83" fmla="*/ 832 w 832"/>
                    <a:gd name="T84" fmla="*/ 390 h 39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832" h="390">
                      <a:moveTo>
                        <a:pt x="140" y="302"/>
                      </a:moveTo>
                      <a:lnTo>
                        <a:pt x="48" y="297"/>
                      </a:lnTo>
                      <a:lnTo>
                        <a:pt x="0" y="322"/>
                      </a:lnTo>
                      <a:lnTo>
                        <a:pt x="29" y="375"/>
                      </a:lnTo>
                      <a:lnTo>
                        <a:pt x="92" y="390"/>
                      </a:lnTo>
                      <a:lnTo>
                        <a:pt x="237" y="385"/>
                      </a:lnTo>
                      <a:lnTo>
                        <a:pt x="372" y="380"/>
                      </a:lnTo>
                      <a:lnTo>
                        <a:pt x="469" y="371"/>
                      </a:lnTo>
                      <a:lnTo>
                        <a:pt x="542" y="302"/>
                      </a:lnTo>
                      <a:lnTo>
                        <a:pt x="668" y="171"/>
                      </a:lnTo>
                      <a:lnTo>
                        <a:pt x="692" y="117"/>
                      </a:lnTo>
                      <a:lnTo>
                        <a:pt x="774" y="102"/>
                      </a:lnTo>
                      <a:lnTo>
                        <a:pt x="827" y="54"/>
                      </a:lnTo>
                      <a:lnTo>
                        <a:pt x="832" y="0"/>
                      </a:lnTo>
                      <a:lnTo>
                        <a:pt x="774" y="0"/>
                      </a:lnTo>
                      <a:lnTo>
                        <a:pt x="740" y="34"/>
                      </a:lnTo>
                      <a:lnTo>
                        <a:pt x="697" y="34"/>
                      </a:lnTo>
                      <a:lnTo>
                        <a:pt x="672" y="24"/>
                      </a:lnTo>
                      <a:lnTo>
                        <a:pt x="653" y="73"/>
                      </a:lnTo>
                      <a:lnTo>
                        <a:pt x="643" y="117"/>
                      </a:lnTo>
                      <a:lnTo>
                        <a:pt x="609" y="171"/>
                      </a:lnTo>
                      <a:lnTo>
                        <a:pt x="542" y="234"/>
                      </a:lnTo>
                      <a:lnTo>
                        <a:pt x="460" y="307"/>
                      </a:lnTo>
                      <a:lnTo>
                        <a:pt x="426" y="327"/>
                      </a:lnTo>
                      <a:lnTo>
                        <a:pt x="353" y="332"/>
                      </a:lnTo>
                      <a:lnTo>
                        <a:pt x="223" y="312"/>
                      </a:lnTo>
                      <a:lnTo>
                        <a:pt x="140" y="30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27" name="Freeform 70"/>
                <p:cNvSpPr>
                  <a:spLocks/>
                </p:cNvSpPr>
                <p:nvPr/>
              </p:nvSpPr>
              <p:spPr bwMode="auto">
                <a:xfrm>
                  <a:off x="2275" y="1718"/>
                  <a:ext cx="354" cy="310"/>
                </a:xfrm>
                <a:custGeom>
                  <a:avLst/>
                  <a:gdLst>
                    <a:gd name="T0" fmla="*/ 212 w 354"/>
                    <a:gd name="T1" fmla="*/ 53 h 310"/>
                    <a:gd name="T2" fmla="*/ 176 w 354"/>
                    <a:gd name="T3" fmla="*/ 37 h 310"/>
                    <a:gd name="T4" fmla="*/ 134 w 354"/>
                    <a:gd name="T5" fmla="*/ 33 h 310"/>
                    <a:gd name="T6" fmla="*/ 90 w 354"/>
                    <a:gd name="T7" fmla="*/ 41 h 310"/>
                    <a:gd name="T8" fmla="*/ 45 w 354"/>
                    <a:gd name="T9" fmla="*/ 60 h 310"/>
                    <a:gd name="T10" fmla="*/ 15 w 354"/>
                    <a:gd name="T11" fmla="*/ 79 h 310"/>
                    <a:gd name="T12" fmla="*/ 2 w 354"/>
                    <a:gd name="T13" fmla="*/ 106 h 310"/>
                    <a:gd name="T14" fmla="*/ 0 w 354"/>
                    <a:gd name="T15" fmla="*/ 151 h 310"/>
                    <a:gd name="T16" fmla="*/ 19 w 354"/>
                    <a:gd name="T17" fmla="*/ 200 h 310"/>
                    <a:gd name="T18" fmla="*/ 40 w 354"/>
                    <a:gd name="T19" fmla="*/ 231 h 310"/>
                    <a:gd name="T20" fmla="*/ 72 w 354"/>
                    <a:gd name="T21" fmla="*/ 264 h 310"/>
                    <a:gd name="T22" fmla="*/ 99 w 354"/>
                    <a:gd name="T23" fmla="*/ 286 h 310"/>
                    <a:gd name="T24" fmla="*/ 150 w 354"/>
                    <a:gd name="T25" fmla="*/ 307 h 310"/>
                    <a:gd name="T26" fmla="*/ 197 w 354"/>
                    <a:gd name="T27" fmla="*/ 310 h 310"/>
                    <a:gd name="T28" fmla="*/ 238 w 354"/>
                    <a:gd name="T29" fmla="*/ 305 h 310"/>
                    <a:gd name="T30" fmla="*/ 284 w 354"/>
                    <a:gd name="T31" fmla="*/ 292 h 310"/>
                    <a:gd name="T32" fmla="*/ 311 w 354"/>
                    <a:gd name="T33" fmla="*/ 276 h 310"/>
                    <a:gd name="T34" fmla="*/ 325 w 354"/>
                    <a:gd name="T35" fmla="*/ 259 h 310"/>
                    <a:gd name="T36" fmla="*/ 334 w 354"/>
                    <a:gd name="T37" fmla="*/ 231 h 310"/>
                    <a:gd name="T38" fmla="*/ 337 w 354"/>
                    <a:gd name="T39" fmla="*/ 205 h 310"/>
                    <a:gd name="T40" fmla="*/ 326 w 354"/>
                    <a:gd name="T41" fmla="*/ 163 h 310"/>
                    <a:gd name="T42" fmla="*/ 302 w 354"/>
                    <a:gd name="T43" fmla="*/ 121 h 310"/>
                    <a:gd name="T44" fmla="*/ 270 w 354"/>
                    <a:gd name="T45" fmla="*/ 90 h 310"/>
                    <a:gd name="T46" fmla="*/ 319 w 354"/>
                    <a:gd name="T47" fmla="*/ 50 h 310"/>
                    <a:gd name="T48" fmla="*/ 345 w 354"/>
                    <a:gd name="T49" fmla="*/ 34 h 310"/>
                    <a:gd name="T50" fmla="*/ 354 w 354"/>
                    <a:gd name="T51" fmla="*/ 23 h 310"/>
                    <a:gd name="T52" fmla="*/ 350 w 354"/>
                    <a:gd name="T53" fmla="*/ 6 h 310"/>
                    <a:gd name="T54" fmla="*/ 335 w 354"/>
                    <a:gd name="T55" fmla="*/ 0 h 310"/>
                    <a:gd name="T56" fmla="*/ 321 w 354"/>
                    <a:gd name="T57" fmla="*/ 4 h 310"/>
                    <a:gd name="T58" fmla="*/ 303 w 354"/>
                    <a:gd name="T59" fmla="*/ 22 h 310"/>
                    <a:gd name="T60" fmla="*/ 281 w 354"/>
                    <a:gd name="T61" fmla="*/ 47 h 310"/>
                    <a:gd name="T62" fmla="*/ 246 w 354"/>
                    <a:gd name="T63" fmla="*/ 74 h 310"/>
                    <a:gd name="T64" fmla="*/ 212 w 354"/>
                    <a:gd name="T65" fmla="*/ 53 h 31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4"/>
                    <a:gd name="T100" fmla="*/ 0 h 310"/>
                    <a:gd name="T101" fmla="*/ 354 w 354"/>
                    <a:gd name="T102" fmla="*/ 310 h 31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4" h="310">
                      <a:moveTo>
                        <a:pt x="212" y="53"/>
                      </a:moveTo>
                      <a:lnTo>
                        <a:pt x="176" y="37"/>
                      </a:lnTo>
                      <a:lnTo>
                        <a:pt x="134" y="33"/>
                      </a:lnTo>
                      <a:lnTo>
                        <a:pt x="90" y="41"/>
                      </a:lnTo>
                      <a:lnTo>
                        <a:pt x="45" y="60"/>
                      </a:lnTo>
                      <a:lnTo>
                        <a:pt x="15" y="79"/>
                      </a:lnTo>
                      <a:lnTo>
                        <a:pt x="2" y="106"/>
                      </a:lnTo>
                      <a:lnTo>
                        <a:pt x="0" y="151"/>
                      </a:lnTo>
                      <a:lnTo>
                        <a:pt x="19" y="200"/>
                      </a:lnTo>
                      <a:lnTo>
                        <a:pt x="40" y="231"/>
                      </a:lnTo>
                      <a:lnTo>
                        <a:pt x="72" y="264"/>
                      </a:lnTo>
                      <a:lnTo>
                        <a:pt x="99" y="286"/>
                      </a:lnTo>
                      <a:lnTo>
                        <a:pt x="150" y="307"/>
                      </a:lnTo>
                      <a:lnTo>
                        <a:pt x="197" y="310"/>
                      </a:lnTo>
                      <a:lnTo>
                        <a:pt x="238" y="305"/>
                      </a:lnTo>
                      <a:lnTo>
                        <a:pt x="284" y="292"/>
                      </a:lnTo>
                      <a:lnTo>
                        <a:pt x="311" y="276"/>
                      </a:lnTo>
                      <a:lnTo>
                        <a:pt x="325" y="259"/>
                      </a:lnTo>
                      <a:lnTo>
                        <a:pt x="334" y="231"/>
                      </a:lnTo>
                      <a:lnTo>
                        <a:pt x="337" y="205"/>
                      </a:lnTo>
                      <a:lnTo>
                        <a:pt x="326" y="163"/>
                      </a:lnTo>
                      <a:lnTo>
                        <a:pt x="302" y="121"/>
                      </a:lnTo>
                      <a:lnTo>
                        <a:pt x="270" y="90"/>
                      </a:lnTo>
                      <a:lnTo>
                        <a:pt x="319" y="50"/>
                      </a:lnTo>
                      <a:lnTo>
                        <a:pt x="345" y="34"/>
                      </a:lnTo>
                      <a:lnTo>
                        <a:pt x="354" y="23"/>
                      </a:lnTo>
                      <a:lnTo>
                        <a:pt x="350" y="6"/>
                      </a:lnTo>
                      <a:lnTo>
                        <a:pt x="335" y="0"/>
                      </a:lnTo>
                      <a:lnTo>
                        <a:pt x="321" y="4"/>
                      </a:lnTo>
                      <a:lnTo>
                        <a:pt x="303" y="22"/>
                      </a:lnTo>
                      <a:lnTo>
                        <a:pt x="281" y="47"/>
                      </a:lnTo>
                      <a:lnTo>
                        <a:pt x="246" y="74"/>
                      </a:lnTo>
                      <a:lnTo>
                        <a:pt x="212" y="5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28" name="Freeform 71"/>
                <p:cNvSpPr>
                  <a:spLocks/>
                </p:cNvSpPr>
                <p:nvPr/>
              </p:nvSpPr>
              <p:spPr bwMode="auto">
                <a:xfrm>
                  <a:off x="2173" y="1810"/>
                  <a:ext cx="408" cy="398"/>
                </a:xfrm>
                <a:custGeom>
                  <a:avLst/>
                  <a:gdLst>
                    <a:gd name="T0" fmla="*/ 381 w 408"/>
                    <a:gd name="T1" fmla="*/ 249 h 398"/>
                    <a:gd name="T2" fmla="*/ 345 w 408"/>
                    <a:gd name="T3" fmla="*/ 255 h 398"/>
                    <a:gd name="T4" fmla="*/ 290 w 408"/>
                    <a:gd name="T5" fmla="*/ 282 h 398"/>
                    <a:gd name="T6" fmla="*/ 188 w 408"/>
                    <a:gd name="T7" fmla="*/ 327 h 398"/>
                    <a:gd name="T8" fmla="*/ 131 w 408"/>
                    <a:gd name="T9" fmla="*/ 343 h 398"/>
                    <a:gd name="T10" fmla="*/ 82 w 408"/>
                    <a:gd name="T11" fmla="*/ 347 h 398"/>
                    <a:gd name="T12" fmla="*/ 61 w 408"/>
                    <a:gd name="T13" fmla="*/ 335 h 398"/>
                    <a:gd name="T14" fmla="*/ 47 w 408"/>
                    <a:gd name="T15" fmla="*/ 306 h 398"/>
                    <a:gd name="T16" fmla="*/ 35 w 408"/>
                    <a:gd name="T17" fmla="*/ 253 h 398"/>
                    <a:gd name="T18" fmla="*/ 31 w 408"/>
                    <a:gd name="T19" fmla="*/ 200 h 398"/>
                    <a:gd name="T20" fmla="*/ 39 w 408"/>
                    <a:gd name="T21" fmla="*/ 155 h 398"/>
                    <a:gd name="T22" fmla="*/ 49 w 408"/>
                    <a:gd name="T23" fmla="*/ 133 h 398"/>
                    <a:gd name="T24" fmla="*/ 65 w 408"/>
                    <a:gd name="T25" fmla="*/ 118 h 398"/>
                    <a:gd name="T26" fmla="*/ 84 w 408"/>
                    <a:gd name="T27" fmla="*/ 122 h 398"/>
                    <a:gd name="T28" fmla="*/ 94 w 408"/>
                    <a:gd name="T29" fmla="*/ 147 h 398"/>
                    <a:gd name="T30" fmla="*/ 102 w 408"/>
                    <a:gd name="T31" fmla="*/ 167 h 398"/>
                    <a:gd name="T32" fmla="*/ 110 w 408"/>
                    <a:gd name="T33" fmla="*/ 173 h 398"/>
                    <a:gd name="T34" fmla="*/ 124 w 408"/>
                    <a:gd name="T35" fmla="*/ 171 h 398"/>
                    <a:gd name="T36" fmla="*/ 126 w 408"/>
                    <a:gd name="T37" fmla="*/ 153 h 398"/>
                    <a:gd name="T38" fmla="*/ 112 w 408"/>
                    <a:gd name="T39" fmla="*/ 131 h 398"/>
                    <a:gd name="T40" fmla="*/ 88 w 408"/>
                    <a:gd name="T41" fmla="*/ 110 h 398"/>
                    <a:gd name="T42" fmla="*/ 63 w 408"/>
                    <a:gd name="T43" fmla="*/ 96 h 398"/>
                    <a:gd name="T44" fmla="*/ 47 w 408"/>
                    <a:gd name="T45" fmla="*/ 86 h 398"/>
                    <a:gd name="T46" fmla="*/ 37 w 408"/>
                    <a:gd name="T47" fmla="*/ 69 h 398"/>
                    <a:gd name="T48" fmla="*/ 33 w 408"/>
                    <a:gd name="T49" fmla="*/ 41 h 398"/>
                    <a:gd name="T50" fmla="*/ 45 w 408"/>
                    <a:gd name="T51" fmla="*/ 22 h 398"/>
                    <a:gd name="T52" fmla="*/ 57 w 408"/>
                    <a:gd name="T53" fmla="*/ 27 h 398"/>
                    <a:gd name="T54" fmla="*/ 71 w 408"/>
                    <a:gd name="T55" fmla="*/ 33 h 398"/>
                    <a:gd name="T56" fmla="*/ 80 w 408"/>
                    <a:gd name="T57" fmla="*/ 18 h 398"/>
                    <a:gd name="T58" fmla="*/ 78 w 408"/>
                    <a:gd name="T59" fmla="*/ 2 h 398"/>
                    <a:gd name="T60" fmla="*/ 61 w 408"/>
                    <a:gd name="T61" fmla="*/ 0 h 398"/>
                    <a:gd name="T62" fmla="*/ 41 w 408"/>
                    <a:gd name="T63" fmla="*/ 4 h 398"/>
                    <a:gd name="T64" fmla="*/ 24 w 408"/>
                    <a:gd name="T65" fmla="*/ 16 h 398"/>
                    <a:gd name="T66" fmla="*/ 10 w 408"/>
                    <a:gd name="T67" fmla="*/ 37 h 398"/>
                    <a:gd name="T68" fmla="*/ 8 w 408"/>
                    <a:gd name="T69" fmla="*/ 61 h 398"/>
                    <a:gd name="T70" fmla="*/ 10 w 408"/>
                    <a:gd name="T71" fmla="*/ 86 h 398"/>
                    <a:gd name="T72" fmla="*/ 14 w 408"/>
                    <a:gd name="T73" fmla="*/ 110 h 398"/>
                    <a:gd name="T74" fmla="*/ 16 w 408"/>
                    <a:gd name="T75" fmla="*/ 137 h 398"/>
                    <a:gd name="T76" fmla="*/ 8 w 408"/>
                    <a:gd name="T77" fmla="*/ 178 h 398"/>
                    <a:gd name="T78" fmla="*/ 2 w 408"/>
                    <a:gd name="T79" fmla="*/ 206 h 398"/>
                    <a:gd name="T80" fmla="*/ 0 w 408"/>
                    <a:gd name="T81" fmla="*/ 247 h 398"/>
                    <a:gd name="T82" fmla="*/ 2 w 408"/>
                    <a:gd name="T83" fmla="*/ 280 h 398"/>
                    <a:gd name="T84" fmla="*/ 6 w 408"/>
                    <a:gd name="T85" fmla="*/ 312 h 398"/>
                    <a:gd name="T86" fmla="*/ 14 w 408"/>
                    <a:gd name="T87" fmla="*/ 349 h 398"/>
                    <a:gd name="T88" fmla="*/ 24 w 408"/>
                    <a:gd name="T89" fmla="*/ 374 h 398"/>
                    <a:gd name="T90" fmla="*/ 41 w 408"/>
                    <a:gd name="T91" fmla="*/ 392 h 398"/>
                    <a:gd name="T92" fmla="*/ 69 w 408"/>
                    <a:gd name="T93" fmla="*/ 398 h 398"/>
                    <a:gd name="T94" fmla="*/ 104 w 408"/>
                    <a:gd name="T95" fmla="*/ 394 h 398"/>
                    <a:gd name="T96" fmla="*/ 161 w 408"/>
                    <a:gd name="T97" fmla="*/ 388 h 398"/>
                    <a:gd name="T98" fmla="*/ 222 w 408"/>
                    <a:gd name="T99" fmla="*/ 376 h 398"/>
                    <a:gd name="T100" fmla="*/ 286 w 408"/>
                    <a:gd name="T101" fmla="*/ 359 h 398"/>
                    <a:gd name="T102" fmla="*/ 326 w 408"/>
                    <a:gd name="T103" fmla="*/ 351 h 398"/>
                    <a:gd name="T104" fmla="*/ 365 w 408"/>
                    <a:gd name="T105" fmla="*/ 341 h 398"/>
                    <a:gd name="T106" fmla="*/ 404 w 408"/>
                    <a:gd name="T107" fmla="*/ 327 h 398"/>
                    <a:gd name="T108" fmla="*/ 408 w 408"/>
                    <a:gd name="T109" fmla="*/ 302 h 398"/>
                    <a:gd name="T110" fmla="*/ 404 w 408"/>
                    <a:gd name="T111" fmla="*/ 278 h 398"/>
                    <a:gd name="T112" fmla="*/ 381 w 408"/>
                    <a:gd name="T113" fmla="*/ 249 h 39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08"/>
                    <a:gd name="T172" fmla="*/ 0 h 398"/>
                    <a:gd name="T173" fmla="*/ 408 w 408"/>
                    <a:gd name="T174" fmla="*/ 398 h 39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08" h="398">
                      <a:moveTo>
                        <a:pt x="381" y="249"/>
                      </a:moveTo>
                      <a:lnTo>
                        <a:pt x="345" y="255"/>
                      </a:lnTo>
                      <a:lnTo>
                        <a:pt x="290" y="282"/>
                      </a:lnTo>
                      <a:lnTo>
                        <a:pt x="188" y="327"/>
                      </a:lnTo>
                      <a:lnTo>
                        <a:pt x="131" y="343"/>
                      </a:lnTo>
                      <a:lnTo>
                        <a:pt x="82" y="347"/>
                      </a:lnTo>
                      <a:lnTo>
                        <a:pt x="61" y="335"/>
                      </a:lnTo>
                      <a:lnTo>
                        <a:pt x="47" y="306"/>
                      </a:lnTo>
                      <a:lnTo>
                        <a:pt x="35" y="253"/>
                      </a:lnTo>
                      <a:lnTo>
                        <a:pt x="31" y="200"/>
                      </a:lnTo>
                      <a:lnTo>
                        <a:pt x="39" y="155"/>
                      </a:lnTo>
                      <a:lnTo>
                        <a:pt x="49" y="133"/>
                      </a:lnTo>
                      <a:lnTo>
                        <a:pt x="65" y="118"/>
                      </a:lnTo>
                      <a:lnTo>
                        <a:pt x="84" y="122"/>
                      </a:lnTo>
                      <a:lnTo>
                        <a:pt x="94" y="147"/>
                      </a:lnTo>
                      <a:lnTo>
                        <a:pt x="102" y="167"/>
                      </a:lnTo>
                      <a:lnTo>
                        <a:pt x="110" y="173"/>
                      </a:lnTo>
                      <a:lnTo>
                        <a:pt x="124" y="171"/>
                      </a:lnTo>
                      <a:lnTo>
                        <a:pt x="126" y="153"/>
                      </a:lnTo>
                      <a:lnTo>
                        <a:pt x="112" y="131"/>
                      </a:lnTo>
                      <a:lnTo>
                        <a:pt x="88" y="110"/>
                      </a:lnTo>
                      <a:lnTo>
                        <a:pt x="63" y="96"/>
                      </a:lnTo>
                      <a:lnTo>
                        <a:pt x="47" y="86"/>
                      </a:lnTo>
                      <a:lnTo>
                        <a:pt x="37" y="69"/>
                      </a:lnTo>
                      <a:lnTo>
                        <a:pt x="33" y="41"/>
                      </a:lnTo>
                      <a:lnTo>
                        <a:pt x="45" y="22"/>
                      </a:lnTo>
                      <a:lnTo>
                        <a:pt x="57" y="27"/>
                      </a:lnTo>
                      <a:lnTo>
                        <a:pt x="71" y="33"/>
                      </a:lnTo>
                      <a:lnTo>
                        <a:pt x="80" y="18"/>
                      </a:lnTo>
                      <a:lnTo>
                        <a:pt x="78" y="2"/>
                      </a:lnTo>
                      <a:lnTo>
                        <a:pt x="61" y="0"/>
                      </a:lnTo>
                      <a:lnTo>
                        <a:pt x="41" y="4"/>
                      </a:lnTo>
                      <a:lnTo>
                        <a:pt x="24" y="16"/>
                      </a:lnTo>
                      <a:lnTo>
                        <a:pt x="10" y="37"/>
                      </a:lnTo>
                      <a:lnTo>
                        <a:pt x="8" y="61"/>
                      </a:lnTo>
                      <a:lnTo>
                        <a:pt x="10" y="86"/>
                      </a:lnTo>
                      <a:lnTo>
                        <a:pt x="14" y="110"/>
                      </a:lnTo>
                      <a:lnTo>
                        <a:pt x="16" y="137"/>
                      </a:lnTo>
                      <a:lnTo>
                        <a:pt x="8" y="178"/>
                      </a:lnTo>
                      <a:lnTo>
                        <a:pt x="2" y="206"/>
                      </a:lnTo>
                      <a:lnTo>
                        <a:pt x="0" y="247"/>
                      </a:lnTo>
                      <a:lnTo>
                        <a:pt x="2" y="280"/>
                      </a:lnTo>
                      <a:lnTo>
                        <a:pt x="6" y="312"/>
                      </a:lnTo>
                      <a:lnTo>
                        <a:pt x="14" y="349"/>
                      </a:lnTo>
                      <a:lnTo>
                        <a:pt x="24" y="374"/>
                      </a:lnTo>
                      <a:lnTo>
                        <a:pt x="41" y="392"/>
                      </a:lnTo>
                      <a:lnTo>
                        <a:pt x="69" y="398"/>
                      </a:lnTo>
                      <a:lnTo>
                        <a:pt x="104" y="394"/>
                      </a:lnTo>
                      <a:lnTo>
                        <a:pt x="161" y="388"/>
                      </a:lnTo>
                      <a:lnTo>
                        <a:pt x="222" y="376"/>
                      </a:lnTo>
                      <a:lnTo>
                        <a:pt x="286" y="359"/>
                      </a:lnTo>
                      <a:lnTo>
                        <a:pt x="326" y="351"/>
                      </a:lnTo>
                      <a:lnTo>
                        <a:pt x="365" y="341"/>
                      </a:lnTo>
                      <a:lnTo>
                        <a:pt x="404" y="327"/>
                      </a:lnTo>
                      <a:lnTo>
                        <a:pt x="408" y="302"/>
                      </a:lnTo>
                      <a:lnTo>
                        <a:pt x="404" y="278"/>
                      </a:lnTo>
                      <a:lnTo>
                        <a:pt x="381" y="24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217" name="Group 72"/>
            <p:cNvGrpSpPr>
              <a:grpSpLocks/>
            </p:cNvGrpSpPr>
            <p:nvPr/>
          </p:nvGrpSpPr>
          <p:grpSpPr bwMode="auto">
            <a:xfrm>
              <a:off x="2087" y="1458"/>
              <a:ext cx="177" cy="232"/>
              <a:chOff x="2087" y="1458"/>
              <a:chExt cx="177" cy="232"/>
            </a:xfrm>
          </p:grpSpPr>
          <p:sp>
            <p:nvSpPr>
              <p:cNvPr id="6218" name="Freeform 73"/>
              <p:cNvSpPr>
                <a:spLocks/>
              </p:cNvSpPr>
              <p:nvPr/>
            </p:nvSpPr>
            <p:spPr bwMode="auto">
              <a:xfrm>
                <a:off x="2087" y="1458"/>
                <a:ext cx="169" cy="187"/>
              </a:xfrm>
              <a:custGeom>
                <a:avLst/>
                <a:gdLst>
                  <a:gd name="T0" fmla="*/ 0 w 169"/>
                  <a:gd name="T1" fmla="*/ 68 h 187"/>
                  <a:gd name="T2" fmla="*/ 3 w 169"/>
                  <a:gd name="T3" fmla="*/ 44 h 187"/>
                  <a:gd name="T4" fmla="*/ 36 w 169"/>
                  <a:gd name="T5" fmla="*/ 14 h 187"/>
                  <a:gd name="T6" fmla="*/ 68 w 169"/>
                  <a:gd name="T7" fmla="*/ 1 h 187"/>
                  <a:gd name="T8" fmla="*/ 109 w 169"/>
                  <a:gd name="T9" fmla="*/ 0 h 187"/>
                  <a:gd name="T10" fmla="*/ 134 w 169"/>
                  <a:gd name="T11" fmla="*/ 14 h 187"/>
                  <a:gd name="T12" fmla="*/ 155 w 169"/>
                  <a:gd name="T13" fmla="*/ 31 h 187"/>
                  <a:gd name="T14" fmla="*/ 169 w 169"/>
                  <a:gd name="T15" fmla="*/ 54 h 187"/>
                  <a:gd name="T16" fmla="*/ 169 w 169"/>
                  <a:gd name="T17" fmla="*/ 78 h 187"/>
                  <a:gd name="T18" fmla="*/ 150 w 169"/>
                  <a:gd name="T19" fmla="*/ 110 h 187"/>
                  <a:gd name="T20" fmla="*/ 133 w 169"/>
                  <a:gd name="T21" fmla="*/ 128 h 187"/>
                  <a:gd name="T22" fmla="*/ 135 w 169"/>
                  <a:gd name="T23" fmla="*/ 148 h 187"/>
                  <a:gd name="T24" fmla="*/ 150 w 169"/>
                  <a:gd name="T25" fmla="*/ 171 h 187"/>
                  <a:gd name="T26" fmla="*/ 142 w 169"/>
                  <a:gd name="T27" fmla="*/ 187 h 187"/>
                  <a:gd name="T28" fmla="*/ 124 w 169"/>
                  <a:gd name="T29" fmla="*/ 182 h 187"/>
                  <a:gd name="T30" fmla="*/ 105 w 169"/>
                  <a:gd name="T31" fmla="*/ 159 h 187"/>
                  <a:gd name="T32" fmla="*/ 93 w 169"/>
                  <a:gd name="T33" fmla="*/ 128 h 187"/>
                  <a:gd name="T34" fmla="*/ 107 w 169"/>
                  <a:gd name="T35" fmla="*/ 104 h 187"/>
                  <a:gd name="T36" fmla="*/ 122 w 169"/>
                  <a:gd name="T37" fmla="*/ 84 h 187"/>
                  <a:gd name="T38" fmla="*/ 136 w 169"/>
                  <a:gd name="T39" fmla="*/ 56 h 187"/>
                  <a:gd name="T40" fmla="*/ 127 w 169"/>
                  <a:gd name="T41" fmla="*/ 43 h 187"/>
                  <a:gd name="T42" fmla="*/ 113 w 169"/>
                  <a:gd name="T43" fmla="*/ 36 h 187"/>
                  <a:gd name="T44" fmla="*/ 89 w 169"/>
                  <a:gd name="T45" fmla="*/ 28 h 187"/>
                  <a:gd name="T46" fmla="*/ 67 w 169"/>
                  <a:gd name="T47" fmla="*/ 36 h 187"/>
                  <a:gd name="T48" fmla="*/ 55 w 169"/>
                  <a:gd name="T49" fmla="*/ 44 h 187"/>
                  <a:gd name="T50" fmla="*/ 38 w 169"/>
                  <a:gd name="T51" fmla="*/ 62 h 187"/>
                  <a:gd name="T52" fmla="*/ 40 w 169"/>
                  <a:gd name="T53" fmla="*/ 78 h 187"/>
                  <a:gd name="T54" fmla="*/ 28 w 169"/>
                  <a:gd name="T55" fmla="*/ 89 h 187"/>
                  <a:gd name="T56" fmla="*/ 12 w 169"/>
                  <a:gd name="T57" fmla="*/ 90 h 187"/>
                  <a:gd name="T58" fmla="*/ 0 w 169"/>
                  <a:gd name="T59" fmla="*/ 68 h 18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9"/>
                  <a:gd name="T91" fmla="*/ 0 h 187"/>
                  <a:gd name="T92" fmla="*/ 169 w 169"/>
                  <a:gd name="T93" fmla="*/ 187 h 18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9" h="187">
                    <a:moveTo>
                      <a:pt x="0" y="68"/>
                    </a:moveTo>
                    <a:lnTo>
                      <a:pt x="3" y="44"/>
                    </a:lnTo>
                    <a:lnTo>
                      <a:pt x="36" y="14"/>
                    </a:lnTo>
                    <a:lnTo>
                      <a:pt x="68" y="1"/>
                    </a:lnTo>
                    <a:lnTo>
                      <a:pt x="109" y="0"/>
                    </a:lnTo>
                    <a:lnTo>
                      <a:pt x="134" y="14"/>
                    </a:lnTo>
                    <a:lnTo>
                      <a:pt x="155" y="31"/>
                    </a:lnTo>
                    <a:lnTo>
                      <a:pt x="169" y="54"/>
                    </a:lnTo>
                    <a:lnTo>
                      <a:pt x="169" y="78"/>
                    </a:lnTo>
                    <a:lnTo>
                      <a:pt x="150" y="110"/>
                    </a:lnTo>
                    <a:lnTo>
                      <a:pt x="133" y="128"/>
                    </a:lnTo>
                    <a:lnTo>
                      <a:pt x="135" y="148"/>
                    </a:lnTo>
                    <a:lnTo>
                      <a:pt x="150" y="171"/>
                    </a:lnTo>
                    <a:lnTo>
                      <a:pt x="142" y="187"/>
                    </a:lnTo>
                    <a:lnTo>
                      <a:pt x="124" y="182"/>
                    </a:lnTo>
                    <a:lnTo>
                      <a:pt x="105" y="159"/>
                    </a:lnTo>
                    <a:lnTo>
                      <a:pt x="93" y="128"/>
                    </a:lnTo>
                    <a:lnTo>
                      <a:pt x="107" y="104"/>
                    </a:lnTo>
                    <a:lnTo>
                      <a:pt x="122" y="84"/>
                    </a:lnTo>
                    <a:lnTo>
                      <a:pt x="136" y="56"/>
                    </a:lnTo>
                    <a:lnTo>
                      <a:pt x="127" y="43"/>
                    </a:lnTo>
                    <a:lnTo>
                      <a:pt x="113" y="36"/>
                    </a:lnTo>
                    <a:lnTo>
                      <a:pt x="89" y="28"/>
                    </a:lnTo>
                    <a:lnTo>
                      <a:pt x="67" y="36"/>
                    </a:lnTo>
                    <a:lnTo>
                      <a:pt x="55" y="44"/>
                    </a:lnTo>
                    <a:lnTo>
                      <a:pt x="38" y="62"/>
                    </a:lnTo>
                    <a:lnTo>
                      <a:pt x="40" y="78"/>
                    </a:lnTo>
                    <a:lnTo>
                      <a:pt x="28" y="89"/>
                    </a:lnTo>
                    <a:lnTo>
                      <a:pt x="12" y="9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9" name="Freeform 74"/>
              <p:cNvSpPr>
                <a:spLocks/>
              </p:cNvSpPr>
              <p:nvPr/>
            </p:nvSpPr>
            <p:spPr bwMode="auto">
              <a:xfrm>
                <a:off x="2224" y="1652"/>
                <a:ext cx="40" cy="38"/>
              </a:xfrm>
              <a:custGeom>
                <a:avLst/>
                <a:gdLst>
                  <a:gd name="T0" fmla="*/ 30 w 40"/>
                  <a:gd name="T1" fmla="*/ 3 h 38"/>
                  <a:gd name="T2" fmla="*/ 26 w 40"/>
                  <a:gd name="T3" fmla="*/ 0 h 38"/>
                  <a:gd name="T4" fmla="*/ 25 w 40"/>
                  <a:gd name="T5" fmla="*/ 0 h 38"/>
                  <a:gd name="T6" fmla="*/ 20 w 40"/>
                  <a:gd name="T7" fmla="*/ 0 h 38"/>
                  <a:gd name="T8" fmla="*/ 18 w 40"/>
                  <a:gd name="T9" fmla="*/ 1 h 38"/>
                  <a:gd name="T10" fmla="*/ 14 w 40"/>
                  <a:gd name="T11" fmla="*/ 0 h 38"/>
                  <a:gd name="T12" fmla="*/ 10 w 40"/>
                  <a:gd name="T13" fmla="*/ 1 h 38"/>
                  <a:gd name="T14" fmla="*/ 8 w 40"/>
                  <a:gd name="T15" fmla="*/ 4 h 38"/>
                  <a:gd name="T16" fmla="*/ 6 w 40"/>
                  <a:gd name="T17" fmla="*/ 4 h 38"/>
                  <a:gd name="T18" fmla="*/ 4 w 40"/>
                  <a:gd name="T19" fmla="*/ 8 h 38"/>
                  <a:gd name="T20" fmla="*/ 1 w 40"/>
                  <a:gd name="T21" fmla="*/ 11 h 38"/>
                  <a:gd name="T22" fmla="*/ 0 w 40"/>
                  <a:gd name="T23" fmla="*/ 14 h 38"/>
                  <a:gd name="T24" fmla="*/ 0 w 40"/>
                  <a:gd name="T25" fmla="*/ 16 h 38"/>
                  <a:gd name="T26" fmla="*/ 1 w 40"/>
                  <a:gd name="T27" fmla="*/ 20 h 38"/>
                  <a:gd name="T28" fmla="*/ 3 w 40"/>
                  <a:gd name="T29" fmla="*/ 24 h 38"/>
                  <a:gd name="T30" fmla="*/ 3 w 40"/>
                  <a:gd name="T31" fmla="*/ 28 h 38"/>
                  <a:gd name="T32" fmla="*/ 5 w 40"/>
                  <a:gd name="T33" fmla="*/ 30 h 38"/>
                  <a:gd name="T34" fmla="*/ 6 w 40"/>
                  <a:gd name="T35" fmla="*/ 33 h 38"/>
                  <a:gd name="T36" fmla="*/ 10 w 40"/>
                  <a:gd name="T37" fmla="*/ 35 h 38"/>
                  <a:gd name="T38" fmla="*/ 14 w 40"/>
                  <a:gd name="T39" fmla="*/ 38 h 38"/>
                  <a:gd name="T40" fmla="*/ 15 w 40"/>
                  <a:gd name="T41" fmla="*/ 38 h 38"/>
                  <a:gd name="T42" fmla="*/ 20 w 40"/>
                  <a:gd name="T43" fmla="*/ 38 h 38"/>
                  <a:gd name="T44" fmla="*/ 23 w 40"/>
                  <a:gd name="T45" fmla="*/ 37 h 38"/>
                  <a:gd name="T46" fmla="*/ 26 w 40"/>
                  <a:gd name="T47" fmla="*/ 38 h 38"/>
                  <a:gd name="T48" fmla="*/ 30 w 40"/>
                  <a:gd name="T49" fmla="*/ 37 h 38"/>
                  <a:gd name="T50" fmla="*/ 33 w 40"/>
                  <a:gd name="T51" fmla="*/ 34 h 38"/>
                  <a:gd name="T52" fmla="*/ 34 w 40"/>
                  <a:gd name="T53" fmla="*/ 34 h 38"/>
                  <a:gd name="T54" fmla="*/ 36 w 40"/>
                  <a:gd name="T55" fmla="*/ 30 h 38"/>
                  <a:gd name="T56" fmla="*/ 39 w 40"/>
                  <a:gd name="T57" fmla="*/ 27 h 38"/>
                  <a:gd name="T58" fmla="*/ 40 w 40"/>
                  <a:gd name="T59" fmla="*/ 24 h 38"/>
                  <a:gd name="T60" fmla="*/ 40 w 40"/>
                  <a:gd name="T61" fmla="*/ 22 h 38"/>
                  <a:gd name="T62" fmla="*/ 39 w 40"/>
                  <a:gd name="T63" fmla="*/ 18 h 38"/>
                  <a:gd name="T64" fmla="*/ 38 w 40"/>
                  <a:gd name="T65" fmla="*/ 14 h 38"/>
                  <a:gd name="T66" fmla="*/ 38 w 40"/>
                  <a:gd name="T67" fmla="*/ 10 h 38"/>
                  <a:gd name="T68" fmla="*/ 35 w 40"/>
                  <a:gd name="T69" fmla="*/ 8 h 38"/>
                  <a:gd name="T70" fmla="*/ 34 w 40"/>
                  <a:gd name="T71" fmla="*/ 5 h 38"/>
                  <a:gd name="T72" fmla="*/ 30 w 40"/>
                  <a:gd name="T73" fmla="*/ 3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"/>
                  <a:gd name="T112" fmla="*/ 0 h 38"/>
                  <a:gd name="T113" fmla="*/ 40 w 40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" h="38">
                    <a:moveTo>
                      <a:pt x="30" y="3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5" y="30"/>
                    </a:lnTo>
                    <a:lnTo>
                      <a:pt x="6" y="33"/>
                    </a:lnTo>
                    <a:lnTo>
                      <a:pt x="10" y="35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3" y="37"/>
                    </a:lnTo>
                    <a:lnTo>
                      <a:pt x="26" y="38"/>
                    </a:lnTo>
                    <a:lnTo>
                      <a:pt x="30" y="37"/>
                    </a:lnTo>
                    <a:lnTo>
                      <a:pt x="33" y="34"/>
                    </a:lnTo>
                    <a:lnTo>
                      <a:pt x="34" y="34"/>
                    </a:lnTo>
                    <a:lnTo>
                      <a:pt x="36" y="30"/>
                    </a:lnTo>
                    <a:lnTo>
                      <a:pt x="39" y="27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39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5" y="8"/>
                    </a:lnTo>
                    <a:lnTo>
                      <a:pt x="34" y="5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176" name="Group 98"/>
          <p:cNvGrpSpPr>
            <a:grpSpLocks/>
          </p:cNvGrpSpPr>
          <p:nvPr/>
        </p:nvGrpSpPr>
        <p:grpSpPr bwMode="auto">
          <a:xfrm>
            <a:off x="4876800" y="2514600"/>
            <a:ext cx="454025" cy="457200"/>
            <a:chOff x="1872" y="1152"/>
            <a:chExt cx="2014" cy="2014"/>
          </a:xfrm>
        </p:grpSpPr>
        <p:sp>
          <p:nvSpPr>
            <p:cNvPr id="6192" name="AutoShape 99"/>
            <p:cNvSpPr>
              <a:spLocks noChangeArrowheads="1"/>
            </p:cNvSpPr>
            <p:nvPr/>
          </p:nvSpPr>
          <p:spPr bwMode="auto">
            <a:xfrm>
              <a:off x="1872" y="1152"/>
              <a:ext cx="2014" cy="2014"/>
            </a:xfrm>
            <a:prstGeom prst="roundRect">
              <a:avLst>
                <a:gd name="adj" fmla="val 11648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Freeform 100"/>
            <p:cNvSpPr>
              <a:spLocks/>
            </p:cNvSpPr>
            <p:nvPr/>
          </p:nvSpPr>
          <p:spPr bwMode="auto">
            <a:xfrm>
              <a:off x="2016" y="1296"/>
              <a:ext cx="1726" cy="1726"/>
            </a:xfrm>
            <a:custGeom>
              <a:avLst/>
              <a:gdLst>
                <a:gd name="T0" fmla="*/ 576 w 1726"/>
                <a:gd name="T1" fmla="*/ 0 h 1726"/>
                <a:gd name="T2" fmla="*/ 1150 w 1726"/>
                <a:gd name="T3" fmla="*/ 0 h 1726"/>
                <a:gd name="T4" fmla="*/ 1150 w 1726"/>
                <a:gd name="T5" fmla="*/ 576 h 1726"/>
                <a:gd name="T6" fmla="*/ 1726 w 1726"/>
                <a:gd name="T7" fmla="*/ 576 h 1726"/>
                <a:gd name="T8" fmla="*/ 1726 w 1726"/>
                <a:gd name="T9" fmla="*/ 1150 h 1726"/>
                <a:gd name="T10" fmla="*/ 1150 w 1726"/>
                <a:gd name="T11" fmla="*/ 1150 h 1726"/>
                <a:gd name="T12" fmla="*/ 1150 w 1726"/>
                <a:gd name="T13" fmla="*/ 1726 h 1726"/>
                <a:gd name="T14" fmla="*/ 576 w 1726"/>
                <a:gd name="T15" fmla="*/ 1726 h 1726"/>
                <a:gd name="T16" fmla="*/ 576 w 1726"/>
                <a:gd name="T17" fmla="*/ 1150 h 1726"/>
                <a:gd name="T18" fmla="*/ 0 w 1726"/>
                <a:gd name="T19" fmla="*/ 1150 h 1726"/>
                <a:gd name="T20" fmla="*/ 0 w 1726"/>
                <a:gd name="T21" fmla="*/ 576 h 1726"/>
                <a:gd name="T22" fmla="*/ 576 w 1726"/>
                <a:gd name="T23" fmla="*/ 576 h 1726"/>
                <a:gd name="T24" fmla="*/ 576 w 1726"/>
                <a:gd name="T25" fmla="*/ 0 h 17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6"/>
                <a:gd name="T40" fmla="*/ 0 h 1726"/>
                <a:gd name="T41" fmla="*/ 1726 w 1726"/>
                <a:gd name="T42" fmla="*/ 1726 h 17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6" h="1726">
                  <a:moveTo>
                    <a:pt x="576" y="0"/>
                  </a:moveTo>
                  <a:lnTo>
                    <a:pt x="1150" y="0"/>
                  </a:lnTo>
                  <a:lnTo>
                    <a:pt x="1150" y="576"/>
                  </a:lnTo>
                  <a:lnTo>
                    <a:pt x="1726" y="576"/>
                  </a:lnTo>
                  <a:lnTo>
                    <a:pt x="1726" y="1150"/>
                  </a:lnTo>
                  <a:lnTo>
                    <a:pt x="1150" y="1150"/>
                  </a:lnTo>
                  <a:lnTo>
                    <a:pt x="1150" y="1726"/>
                  </a:lnTo>
                  <a:lnTo>
                    <a:pt x="576" y="1726"/>
                  </a:lnTo>
                  <a:lnTo>
                    <a:pt x="576" y="1150"/>
                  </a:lnTo>
                  <a:lnTo>
                    <a:pt x="0" y="1150"/>
                  </a:lnTo>
                  <a:lnTo>
                    <a:pt x="0" y="576"/>
                  </a:lnTo>
                  <a:lnTo>
                    <a:pt x="576" y="576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77" name="Text Box 101"/>
          <p:cNvSpPr txBox="1">
            <a:spLocks noChangeArrowheads="1"/>
          </p:cNvSpPr>
          <p:nvPr/>
        </p:nvSpPr>
        <p:spPr bwMode="auto">
          <a:xfrm>
            <a:off x="0" y="188913"/>
            <a:ext cx="9144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4" tIns="45708" rIns="91414" bIns="45708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600" b="1" dirty="0">
                <a:solidFill>
                  <a:srgbClr val="FF0000"/>
                </a:solidFill>
                <a:latin typeface="Arial" charset="0"/>
              </a:rPr>
              <a:t>Догоспитальный тромболизис:</a:t>
            </a:r>
            <a:br>
              <a:rPr lang="ru-RU" sz="2600" b="1" dirty="0">
                <a:solidFill>
                  <a:srgbClr val="FF0000"/>
                </a:solidFill>
                <a:latin typeface="Arial" charset="0"/>
              </a:rPr>
            </a:br>
            <a:r>
              <a:rPr lang="ru-RU" sz="2600" b="1" dirty="0">
                <a:solidFill>
                  <a:srgbClr val="FF0000"/>
                </a:solidFill>
                <a:latin typeface="Arial" charset="0"/>
              </a:rPr>
              <a:t>выигрыш во времени = спасение миокарда</a:t>
            </a:r>
            <a:endParaRPr lang="en-GB" sz="2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78" name="Line 102"/>
          <p:cNvSpPr>
            <a:spLocks noChangeShapeType="1"/>
          </p:cNvSpPr>
          <p:nvPr/>
        </p:nvSpPr>
        <p:spPr bwMode="auto">
          <a:xfrm flipV="1">
            <a:off x="7092950" y="2420938"/>
            <a:ext cx="7620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8" rIns="91414" bIns="45708" anchor="ctr"/>
          <a:lstStyle/>
          <a:p>
            <a:endParaRPr lang="ru-RU"/>
          </a:p>
        </p:txBody>
      </p:sp>
      <p:sp>
        <p:nvSpPr>
          <p:cNvPr id="6179" name="Text Box 103"/>
          <p:cNvSpPr txBox="1">
            <a:spLocks noChangeArrowheads="1"/>
          </p:cNvSpPr>
          <p:nvPr/>
        </p:nvSpPr>
        <p:spPr bwMode="auto">
          <a:xfrm>
            <a:off x="7848600" y="2209800"/>
            <a:ext cx="1044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4" tIns="45708" rIns="91414" bIns="45708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Arial" charset="0"/>
              </a:rPr>
              <a:t>Актилизе</a:t>
            </a:r>
            <a:endParaRPr lang="en-GB" sz="1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80" name="AutoShape 104"/>
          <p:cNvSpPr>
            <a:spLocks noChangeArrowheads="1"/>
          </p:cNvSpPr>
          <p:nvPr/>
        </p:nvSpPr>
        <p:spPr bwMode="auto">
          <a:xfrm>
            <a:off x="5970588" y="3329305"/>
            <a:ext cx="228600" cy="2286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8" rIns="91414" bIns="45708" anchor="ctr"/>
          <a:lstStyle/>
          <a:p>
            <a:endParaRPr lang="ru-RU"/>
          </a:p>
        </p:txBody>
      </p:sp>
      <p:sp>
        <p:nvSpPr>
          <p:cNvPr id="6181" name="Line 105"/>
          <p:cNvSpPr>
            <a:spLocks noChangeShapeType="1"/>
          </p:cNvSpPr>
          <p:nvPr/>
        </p:nvSpPr>
        <p:spPr bwMode="auto">
          <a:xfrm>
            <a:off x="6199188" y="3614738"/>
            <a:ext cx="0" cy="138061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8" rIns="91414" bIns="45708" anchor="ctr"/>
          <a:lstStyle/>
          <a:p>
            <a:endParaRPr lang="ru-RU"/>
          </a:p>
        </p:txBody>
      </p:sp>
      <p:sp>
        <p:nvSpPr>
          <p:cNvPr id="6182" name="Text Box 106"/>
          <p:cNvSpPr txBox="1">
            <a:spLocks noChangeArrowheads="1"/>
          </p:cNvSpPr>
          <p:nvPr/>
        </p:nvSpPr>
        <p:spPr bwMode="auto">
          <a:xfrm>
            <a:off x="5651500" y="5084763"/>
            <a:ext cx="175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4" tIns="45708" rIns="91414" bIns="45708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latin typeface="Arial" charset="0"/>
              </a:rPr>
              <a:t>Метализе в приемном покое</a:t>
            </a:r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83" name="Text Box 107"/>
          <p:cNvSpPr txBox="1">
            <a:spLocks noChangeArrowheads="1"/>
          </p:cNvSpPr>
          <p:nvPr/>
        </p:nvSpPr>
        <p:spPr bwMode="auto">
          <a:xfrm>
            <a:off x="1" y="60928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14" tIns="45708" rIns="91414" bIns="45708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C000"/>
                </a:solidFill>
                <a:latin typeface="Arial" charset="0"/>
              </a:rPr>
              <a:t>Стратегия «Раннего тромболизиса»</a:t>
            </a:r>
            <a:endParaRPr lang="en-GB" sz="14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6184" name="Line 108"/>
          <p:cNvSpPr>
            <a:spLocks noChangeShapeType="1"/>
          </p:cNvSpPr>
          <p:nvPr/>
        </p:nvSpPr>
        <p:spPr bwMode="auto">
          <a:xfrm>
            <a:off x="7092950" y="3429000"/>
            <a:ext cx="4572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4" tIns="45708" rIns="91414" bIns="45708" anchor="ctr"/>
          <a:lstStyle/>
          <a:p>
            <a:endParaRPr lang="ru-RU"/>
          </a:p>
        </p:txBody>
      </p:sp>
      <p:sp>
        <p:nvSpPr>
          <p:cNvPr id="6185" name="Text Box 109"/>
          <p:cNvSpPr txBox="1">
            <a:spLocks noChangeArrowheads="1"/>
          </p:cNvSpPr>
          <p:nvPr/>
        </p:nvSpPr>
        <p:spPr bwMode="auto">
          <a:xfrm>
            <a:off x="7467600" y="4114800"/>
            <a:ext cx="1065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4" tIns="45708" rIns="91414" bIns="45708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latin typeface="Arial" charset="0"/>
              </a:rPr>
              <a:t>Метализе в ОРИТ</a:t>
            </a:r>
            <a:endParaRPr lang="en-GB" sz="1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91" name="Text Box 115"/>
          <p:cNvSpPr txBox="1">
            <a:spLocks noChangeArrowheads="1"/>
          </p:cNvSpPr>
          <p:nvPr/>
        </p:nvSpPr>
        <p:spPr bwMode="auto">
          <a:xfrm>
            <a:off x="2987675" y="5229225"/>
            <a:ext cx="152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Arial" charset="0"/>
              </a:rPr>
              <a:t>Постановка диагноза</a:t>
            </a:r>
            <a:endParaRPr lang="de-DE" sz="1200" b="1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 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Пользователь\Desktop\Применение-лабораторных-анализов-в-диагностике-инфаркта-миокард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92888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3"/>
          <p:cNvSpPr>
            <a:spLocks noChangeArrowheads="1"/>
          </p:cNvSpPr>
          <p:nvPr/>
        </p:nvSpPr>
        <p:spPr bwMode="auto">
          <a:xfrm>
            <a:off x="5651500" y="3357563"/>
            <a:ext cx="3241675" cy="10080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AutoShape 21"/>
          <p:cNvSpPr>
            <a:spLocks noChangeArrowheads="1"/>
          </p:cNvSpPr>
          <p:nvPr/>
        </p:nvSpPr>
        <p:spPr bwMode="auto">
          <a:xfrm>
            <a:off x="250825" y="5949950"/>
            <a:ext cx="8642350" cy="71913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AutoShape 20"/>
          <p:cNvSpPr>
            <a:spLocks noChangeArrowheads="1"/>
          </p:cNvSpPr>
          <p:nvPr/>
        </p:nvSpPr>
        <p:spPr bwMode="auto">
          <a:xfrm>
            <a:off x="827088" y="4652963"/>
            <a:ext cx="7561262" cy="1296987"/>
          </a:xfrm>
          <a:prstGeom prst="downArrowCallout">
            <a:avLst>
              <a:gd name="adj1" fmla="val 145747"/>
              <a:gd name="adj2" fmla="val 145747"/>
              <a:gd name="adj3" fmla="val 16667"/>
              <a:gd name="adj4" fmla="val 6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18"/>
          <p:cNvSpPr>
            <a:spLocks noChangeArrowheads="1"/>
          </p:cNvSpPr>
          <p:nvPr/>
        </p:nvSpPr>
        <p:spPr bwMode="auto">
          <a:xfrm>
            <a:off x="250825" y="2636838"/>
            <a:ext cx="3529013" cy="1223962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250825" y="2636838"/>
            <a:ext cx="3511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sz="1800">
                <a:latin typeface="Arial" charset="0"/>
              </a:rPr>
              <a:t> внутрикоронарный тромбоз</a:t>
            </a:r>
          </a:p>
          <a:p>
            <a:pPr eaLnBrk="1" hangingPunct="1">
              <a:buFontTx/>
              <a:buChar char="•"/>
            </a:pPr>
            <a:r>
              <a:rPr lang="ru-RU" sz="1800">
                <a:latin typeface="Arial" charset="0"/>
              </a:rPr>
              <a:t> изменение геометрии бляшки</a:t>
            </a:r>
          </a:p>
          <a:p>
            <a:pPr eaLnBrk="1" hangingPunct="1">
              <a:buFontTx/>
              <a:buChar char="•"/>
            </a:pPr>
            <a:r>
              <a:rPr lang="ru-RU" sz="1800">
                <a:latin typeface="Arial" charset="0"/>
              </a:rPr>
              <a:t> дистальная эмболизация</a:t>
            </a:r>
          </a:p>
          <a:p>
            <a:pPr eaLnBrk="1" hangingPunct="1">
              <a:buFontTx/>
              <a:buChar char="•"/>
            </a:pPr>
            <a:r>
              <a:rPr lang="ru-RU" sz="1800">
                <a:latin typeface="Arial" charset="0"/>
              </a:rPr>
              <a:t> локальный спазм</a:t>
            </a:r>
          </a:p>
        </p:txBody>
      </p:sp>
      <p:sp>
        <p:nvSpPr>
          <p:cNvPr id="13319" name="Oval 17"/>
          <p:cNvSpPr>
            <a:spLocks noChangeArrowheads="1"/>
          </p:cNvSpPr>
          <p:nvPr/>
        </p:nvSpPr>
        <p:spPr bwMode="auto">
          <a:xfrm>
            <a:off x="3492500" y="620713"/>
            <a:ext cx="4103688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Text Box 2"/>
          <p:cNvSpPr txBox="1">
            <a:spLocks noChangeArrowheads="1"/>
          </p:cNvSpPr>
          <p:nvPr/>
        </p:nvSpPr>
        <p:spPr bwMode="auto">
          <a:xfrm>
            <a:off x="395288" y="88900"/>
            <a:ext cx="8496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Патогенез острого коронарного синдром</a:t>
            </a:r>
          </a:p>
        </p:txBody>
      </p:sp>
      <p:sp>
        <p:nvSpPr>
          <p:cNvPr id="13321" name="Line 4"/>
          <p:cNvSpPr>
            <a:spLocks noChangeShapeType="1"/>
          </p:cNvSpPr>
          <p:nvPr/>
        </p:nvSpPr>
        <p:spPr bwMode="auto">
          <a:xfrm>
            <a:off x="1774825" y="1844675"/>
            <a:ext cx="0" cy="7921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Text Box 6"/>
          <p:cNvSpPr txBox="1">
            <a:spLocks noChangeArrowheads="1"/>
          </p:cNvSpPr>
          <p:nvPr/>
        </p:nvSpPr>
        <p:spPr bwMode="auto">
          <a:xfrm>
            <a:off x="1042988" y="4854575"/>
            <a:ext cx="7283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>
                <a:latin typeface="Arial" charset="0"/>
              </a:rPr>
              <a:t>Появление</a:t>
            </a:r>
            <a:r>
              <a:rPr lang="en-US" sz="2800">
                <a:latin typeface="Arial" charset="0"/>
              </a:rPr>
              <a:t>/</a:t>
            </a:r>
            <a:r>
              <a:rPr lang="ru-RU" sz="2800">
                <a:latin typeface="Arial" charset="0"/>
              </a:rPr>
              <a:t>усугубление ишемии миокарда</a:t>
            </a:r>
          </a:p>
        </p:txBody>
      </p:sp>
      <p:sp>
        <p:nvSpPr>
          <p:cNvPr id="13323" name="Text Box 7"/>
          <p:cNvSpPr txBox="1">
            <a:spLocks noChangeArrowheads="1"/>
          </p:cNvSpPr>
          <p:nvPr/>
        </p:nvSpPr>
        <p:spPr bwMode="auto">
          <a:xfrm>
            <a:off x="323850" y="6021388"/>
            <a:ext cx="850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>
                <a:latin typeface="Arial" charset="0"/>
              </a:rPr>
              <a:t>Симптомы обострения КБС (острый коронарный синдром)</a:t>
            </a:r>
          </a:p>
        </p:txBody>
      </p:sp>
      <p:sp>
        <p:nvSpPr>
          <p:cNvPr id="13324" name="Text Box 8"/>
          <p:cNvSpPr txBox="1">
            <a:spLocks noChangeArrowheads="1"/>
          </p:cNvSpPr>
          <p:nvPr/>
        </p:nvSpPr>
        <p:spPr bwMode="auto">
          <a:xfrm>
            <a:off x="3887788" y="836613"/>
            <a:ext cx="3421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>
                <a:latin typeface="Arial" charset="0"/>
              </a:rPr>
              <a:t>Спазм коронарной артерии</a:t>
            </a:r>
          </a:p>
          <a:p>
            <a:pPr eaLnBrk="1" hangingPunct="1">
              <a:buFontTx/>
              <a:buChar char="•"/>
            </a:pPr>
            <a:r>
              <a:rPr lang="ru-RU" sz="2000">
                <a:latin typeface="Arial" charset="0"/>
              </a:rPr>
              <a:t> в месте стеноза</a:t>
            </a:r>
          </a:p>
          <a:p>
            <a:pPr eaLnBrk="1" hangingPunct="1">
              <a:buFontTx/>
              <a:buChar char="•"/>
            </a:pPr>
            <a:r>
              <a:rPr lang="ru-RU" sz="2000">
                <a:latin typeface="Arial" charset="0"/>
              </a:rPr>
              <a:t> без видимого стеноза</a:t>
            </a:r>
          </a:p>
        </p:txBody>
      </p:sp>
      <p:sp>
        <p:nvSpPr>
          <p:cNvPr id="13325" name="Line 10"/>
          <p:cNvSpPr>
            <a:spLocks noChangeShapeType="1"/>
          </p:cNvSpPr>
          <p:nvPr/>
        </p:nvSpPr>
        <p:spPr bwMode="auto">
          <a:xfrm>
            <a:off x="2771775" y="3860800"/>
            <a:ext cx="0" cy="8651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11"/>
          <p:cNvSpPr>
            <a:spLocks noChangeShapeType="1"/>
          </p:cNvSpPr>
          <p:nvPr/>
        </p:nvSpPr>
        <p:spPr bwMode="auto">
          <a:xfrm flipH="1">
            <a:off x="4284663" y="1883728"/>
            <a:ext cx="1588" cy="288131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12"/>
          <p:cNvSpPr>
            <a:spLocks noChangeShapeType="1"/>
          </p:cNvSpPr>
          <p:nvPr/>
        </p:nvSpPr>
        <p:spPr bwMode="auto">
          <a:xfrm>
            <a:off x="5219700" y="3213100"/>
            <a:ext cx="0" cy="15113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5724525" y="3284538"/>
            <a:ext cx="32051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Symbol" pitchFamily="18" charset="2"/>
              <a:buChar char="¯"/>
            </a:pPr>
            <a:r>
              <a:rPr lang="ru-RU" sz="2000">
                <a:latin typeface="Arial" charset="0"/>
                <a:sym typeface="Symbol" pitchFamily="18" charset="2"/>
              </a:rPr>
              <a:t> доставки кислорода 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sz="2000">
                <a:latin typeface="Arial" charset="0"/>
                <a:sym typeface="Symbol" pitchFamily="18" charset="2"/>
              </a:rPr>
              <a:t>к миокарду </a:t>
            </a:r>
            <a:r>
              <a:rPr lang="ru-RU" sz="2000">
                <a:latin typeface="Arial" charset="0"/>
              </a:rPr>
              <a:t>при значимых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sz="2000">
                <a:latin typeface="Arial" charset="0"/>
              </a:rPr>
              <a:t>стенозах</a:t>
            </a:r>
          </a:p>
        </p:txBody>
      </p:sp>
      <p:sp>
        <p:nvSpPr>
          <p:cNvPr id="13329" name="Line 15"/>
          <p:cNvSpPr>
            <a:spLocks noChangeShapeType="1"/>
          </p:cNvSpPr>
          <p:nvPr/>
        </p:nvSpPr>
        <p:spPr bwMode="auto">
          <a:xfrm>
            <a:off x="6659563" y="4365625"/>
            <a:ext cx="0" cy="3603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Oval 16"/>
          <p:cNvSpPr>
            <a:spLocks noChangeArrowheads="1"/>
          </p:cNvSpPr>
          <p:nvPr/>
        </p:nvSpPr>
        <p:spPr bwMode="auto">
          <a:xfrm>
            <a:off x="323850" y="620713"/>
            <a:ext cx="3024188" cy="1439862"/>
          </a:xfrm>
          <a:prstGeom prst="ellipse">
            <a:avLst/>
          </a:prstGeom>
          <a:solidFill>
            <a:srgbClr val="FFB4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Text Box 3"/>
          <p:cNvSpPr txBox="1">
            <a:spLocks noChangeArrowheads="1"/>
          </p:cNvSpPr>
          <p:nvPr/>
        </p:nvSpPr>
        <p:spPr bwMode="auto">
          <a:xfrm>
            <a:off x="539750" y="836613"/>
            <a:ext cx="2725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000">
                <a:latin typeface="Arial" charset="0"/>
              </a:rPr>
              <a:t>Разрыв ранимой </a:t>
            </a:r>
          </a:p>
          <a:p>
            <a:pPr algn="ctr" eaLnBrk="1" hangingPunct="1"/>
            <a:r>
              <a:rPr lang="ru-RU" sz="2000">
                <a:latin typeface="Arial" charset="0"/>
              </a:rPr>
              <a:t>атеросклеротической</a:t>
            </a:r>
          </a:p>
          <a:p>
            <a:pPr algn="ctr" eaLnBrk="1" hangingPunct="1"/>
            <a:r>
              <a:rPr lang="ru-RU" sz="2000">
                <a:latin typeface="Arial" charset="0"/>
              </a:rPr>
              <a:t>бляшки</a:t>
            </a:r>
          </a:p>
        </p:txBody>
      </p:sp>
      <p:sp>
        <p:nvSpPr>
          <p:cNvPr id="13332" name="AutoShape 22"/>
          <p:cNvSpPr>
            <a:spLocks noChangeArrowheads="1"/>
          </p:cNvSpPr>
          <p:nvPr/>
        </p:nvSpPr>
        <p:spPr bwMode="auto">
          <a:xfrm>
            <a:off x="4643438" y="2205038"/>
            <a:ext cx="3384550" cy="10080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Text Box 9"/>
          <p:cNvSpPr txBox="1">
            <a:spLocks noChangeArrowheads="1"/>
          </p:cNvSpPr>
          <p:nvPr/>
        </p:nvSpPr>
        <p:spPr bwMode="auto">
          <a:xfrm>
            <a:off x="4716463" y="2205038"/>
            <a:ext cx="3343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Symbol" pitchFamily="18" charset="2"/>
              <a:buChar char="­"/>
            </a:pPr>
            <a:r>
              <a:rPr lang="ru-RU" sz="2000">
                <a:latin typeface="Arial" charset="0"/>
                <a:sym typeface="Symbol" pitchFamily="18" charset="2"/>
              </a:rPr>
              <a:t> потребности миокарда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sz="2000">
                <a:latin typeface="Arial" charset="0"/>
              </a:rPr>
              <a:t>в кислороде при значимых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sz="2000">
                <a:latin typeface="Arial" charset="0"/>
              </a:rPr>
              <a:t>стенозах</a:t>
            </a:r>
          </a:p>
        </p:txBody>
      </p:sp>
    </p:spTree>
    <p:extLst>
      <p:ext uri="{BB962C8B-B14F-4D97-AF65-F5344CB8AC3E}">
        <p14:creationId xmlns:p14="http://schemas.microsoft.com/office/powerpoint/2010/main" val="338962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57018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Формы острого коронарного синдрома </a:t>
            </a:r>
            <a:r>
              <a:rPr lang="ru-RU" sz="2000" dirty="0">
                <a:solidFill>
                  <a:schemeClr val="bg1"/>
                </a:solidFill>
              </a:rPr>
              <a:t>выделяют по изменениям на электрокардиограмме (ЭКГ, метод регистрации электрической активности сердца на бумаге) – по изменению сегмента ST (отрезок кривой ЭКГ, который соответствует периоду сердечного цикла, когда оба желудочка полностью охвачены возбуждением).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60848"/>
            <a:ext cx="8856984" cy="4608512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Острый коронарный синдром с подъемом сегмента ST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— он отражает наличие острой полной окклюзии (закупорка просвета) коронарной артерии.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Острый коронарный синдром без подъема сегмента ST</a:t>
            </a:r>
            <a:r>
              <a:rPr lang="ru-RU" dirty="0"/>
              <a:t> </a:t>
            </a:r>
            <a:r>
              <a:rPr lang="ru-RU" dirty="0">
                <a:solidFill>
                  <a:schemeClr val="bg1"/>
                </a:solidFill>
              </a:rPr>
              <a:t>– в лечении больных с этой формой заболевания </a:t>
            </a:r>
            <a:r>
              <a:rPr lang="ru-RU" dirty="0" err="1">
                <a:solidFill>
                  <a:schemeClr val="bg1"/>
                </a:solidFill>
              </a:rPr>
              <a:t>тромболитики</a:t>
            </a:r>
            <a:r>
              <a:rPr lang="ru-RU" dirty="0">
                <a:solidFill>
                  <a:schemeClr val="bg1"/>
                </a:solidFill>
              </a:rPr>
              <a:t> (препараты, разрушающие тромб (сгусток крови), закрывающий просвет сосуда) не используются: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инфаркт миокарда (гибель клеток участка сердечной мышцы в  результате нарушения его  кровоснабжения);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нестабильная стенокардия (вариант острой ишемии миокарда, тяжесть и продолжительность которой недостаточна для развития </a:t>
            </a:r>
            <a:r>
              <a:rPr lang="ru-RU" dirty="0"/>
              <a:t>инфаркта миокарда).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8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slid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68313" y="4060825"/>
            <a:ext cx="8496300" cy="2463800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Arial" charset="0"/>
              </a:rPr>
              <a:t>Двухстепенная система, когда при подозрении на ИМ линейная бригада СМП вызывает на себя «специализированную», которая собственно начинает лечение и транспортирует больного в стационар, ведет к неоправданной потере времени</a:t>
            </a:r>
          </a:p>
          <a:p>
            <a:endParaRPr lang="ru-RU" sz="2000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Arial" charset="0"/>
              </a:rPr>
              <a:t>Каждая бригада СМП (в том числе и фельдшерская) должна быть готова к проведению активного лечения больного ИМпST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998537" y="333375"/>
            <a:ext cx="7291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Организация работы СМП при ОИМ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95288" y="1141413"/>
            <a:ext cx="84978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charset="0"/>
              </a:rPr>
              <a:t>Лечение больного ИМпST представляет собой единый</a:t>
            </a:r>
          </a:p>
          <a:p>
            <a:r>
              <a:rPr lang="ru-RU" sz="2400" dirty="0">
                <a:solidFill>
                  <a:schemeClr val="bg1"/>
                </a:solidFill>
                <a:latin typeface="Arial" charset="0"/>
              </a:rPr>
              <a:t>процесс, начинающийся на догоспитальном этапе и продолжающийся в стационаре. Для этого бригады СМП и стационары, куда поступают больные с ОКС, должны работать по единому алгоритму, основанному на единых принципах диагностики, лечения и единому пониманию тактических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29010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8313" y="1266825"/>
            <a:ext cx="8496300" cy="5508625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Arial" charset="0"/>
              </a:rPr>
              <a:t>Любая бригада СМП, поставив диагноз ОКС, определив показания и противопоказания к соответствующему лечению, должна купировать болевой приступ, начать </a:t>
            </a:r>
            <a:r>
              <a:rPr lang="ru-RU" sz="2000" dirty="0" err="1">
                <a:solidFill>
                  <a:schemeClr val="bg1"/>
                </a:solidFill>
                <a:latin typeface="Arial" charset="0"/>
              </a:rPr>
              <a:t>антитромботическое</a:t>
            </a:r>
            <a:r>
              <a:rPr lang="ru-RU" sz="2000" dirty="0">
                <a:solidFill>
                  <a:schemeClr val="bg1"/>
                </a:solidFill>
                <a:latin typeface="Arial" charset="0"/>
              </a:rPr>
              <a:t> лечение, включая введение тромболитиков (если не планируется </a:t>
            </a:r>
            <a:r>
              <a:rPr lang="ru-RU" sz="2000" dirty="0" err="1">
                <a:solidFill>
                  <a:schemeClr val="bg1"/>
                </a:solidFill>
                <a:latin typeface="Arial" charset="0"/>
              </a:rPr>
              <a:t>инвазивное</a:t>
            </a:r>
            <a:r>
              <a:rPr lang="ru-RU" sz="2000" dirty="0">
                <a:solidFill>
                  <a:schemeClr val="bg1"/>
                </a:solidFill>
                <a:latin typeface="Arial" charset="0"/>
              </a:rPr>
              <a:t> восстановление проходимости коронарной артерии), а при развитии осложнений – нарушений ритма сердца или острой сердечной недостаточности – необходимую терапию, включая мероприятия по сердечно-легочной реанимации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endParaRPr lang="ru-RU" sz="2000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Arial" charset="0"/>
              </a:rPr>
              <a:t>Бригады СМП в каждом населенном пункте должны иметь четкие инструкции, в какие стационары необходимо транспортировать больных ИМпST или с подозрением на ИМпST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endParaRPr lang="ru-RU" sz="2000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Arial" charset="0"/>
              </a:rPr>
              <a:t>Врачи этих стационаров при необходимости оказывают СМП соответствующую консультативную помощь</a:t>
            </a:r>
          </a:p>
          <a:p>
            <a:pPr>
              <a:lnSpc>
                <a:spcPct val="110000"/>
              </a:lnSpc>
            </a:pPr>
            <a:endParaRPr lang="ru-RU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71600" y="337769"/>
            <a:ext cx="7291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Организация работы СМП при ОИМ</a:t>
            </a:r>
          </a:p>
        </p:txBody>
      </p:sp>
    </p:spTree>
    <p:extLst>
      <p:ext uri="{BB962C8B-B14F-4D97-AF65-F5344CB8AC3E}">
        <p14:creationId xmlns:p14="http://schemas.microsoft.com/office/powerpoint/2010/main" val="40598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0825" y="1196975"/>
            <a:ext cx="8785225" cy="5662613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FFFF00"/>
              </a:buClr>
              <a:buSzPct val="170000"/>
              <a:buFont typeface="Wingdings" pitchFamily="2" charset="2"/>
              <a:buNone/>
            </a:pPr>
            <a:r>
              <a:rPr lang="ru-RU" sz="2400">
                <a:solidFill>
                  <a:schemeClr val="bg1"/>
                </a:solidFill>
                <a:latin typeface="Arial" charset="0"/>
              </a:rPr>
              <a:t>1. Портативный ЭКГ с автономным питанием;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2. Портативный аппарат для ЭИТ с автономным питанием  с контролем за ритмом сердца;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3. Набор для проведения сердечно-легочной реанимации, включая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аппарат для проведения ручной ИВЛ;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4. Оборудование для инфузионной терапии, включая инфузоматы и перфузоры;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5. Набор для установки в/в катетера;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6. Кардиоскоп;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7. Кардиостимулятор;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8. Система для дистанционной передачи ЭКГ;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9. Система мобильной связи;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10. Отсос;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11. Лекарства, необходимые для базовой терапии ОИМ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95536" y="106137"/>
            <a:ext cx="8243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Линейная бригада СМП должна быть оснащена необходимым оборудованием</a:t>
            </a:r>
          </a:p>
        </p:txBody>
      </p:sp>
    </p:spTree>
    <p:extLst>
      <p:ext uri="{BB962C8B-B14F-4D97-AF65-F5344CB8AC3E}">
        <p14:creationId xmlns:p14="http://schemas.microsoft.com/office/powerpoint/2010/main" val="22891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Симптомы острого коронарного синдрома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5940152" cy="623731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Основным симптомом острого коронарного синдрома является боль: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по характеру – сжимающая или давящая, нередко ощущается чувство тяжести или нехватки воздуха;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локализация (расположение) боли – за грудиной или в предсердечной области, то есть по левому краю грудины;   боль отдает в левую руку, левое плечо либо в обе руки, область шеи, нижнюю челюсть, между лопаток, левую подлопаточную область;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чаще боль возникает после физической нагрузки или психоэмоционального стресса;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длительность –   более 10 минут;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после приема нитроглицерина боль не проходит.</a:t>
            </a:r>
          </a:p>
          <a:p>
            <a:r>
              <a:rPr lang="ru-RU" dirty="0">
                <a:solidFill>
                  <a:schemeClr val="bg1"/>
                </a:solidFill>
              </a:rPr>
              <a:t>Кожные покровы становятся очень бледными, выступает холодный липкий пот.</a:t>
            </a:r>
          </a:p>
          <a:p>
            <a:r>
              <a:rPr lang="ru-RU" dirty="0">
                <a:solidFill>
                  <a:schemeClr val="bg1"/>
                </a:solidFill>
              </a:rPr>
              <a:t>Обморочные состояния.</a:t>
            </a:r>
          </a:p>
          <a:p>
            <a:r>
              <a:rPr lang="ru-RU" dirty="0">
                <a:solidFill>
                  <a:schemeClr val="bg1"/>
                </a:solidFill>
              </a:rPr>
              <a:t>Нарушения сердечного ритма, нарушения дыхания с одышкой  или болями в животе (иногда возникают).</a:t>
            </a:r>
          </a:p>
          <a:p>
            <a:endParaRPr lang="ru-RU" dirty="0"/>
          </a:p>
        </p:txBody>
      </p:sp>
      <p:pic>
        <p:nvPicPr>
          <p:cNvPr id="2050" name="Picture 2" descr="C:\Users\Пользователь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952327" cy="4464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2168</Words>
  <Application>Microsoft Office PowerPoint</Application>
  <PresentationFormat>Экран (4:3)</PresentationFormat>
  <Paragraphs>273</Paragraphs>
  <Slides>29</Slides>
  <Notes>6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Comic Sans MS</vt:lpstr>
      <vt:lpstr>Monotype Sorts</vt:lpstr>
      <vt:lpstr>Symbol</vt:lpstr>
      <vt:lpstr>Times New Roman</vt:lpstr>
      <vt:lpstr>Wingdings</vt:lpstr>
      <vt:lpstr>Тема Office</vt:lpstr>
      <vt:lpstr>1_Тема Office</vt:lpstr>
      <vt:lpstr>2_Тема Office</vt:lpstr>
      <vt:lpstr>Диаграмма</vt:lpstr>
      <vt:lpstr>Clip</vt:lpstr>
      <vt:lpstr>Презентация PowerPoint</vt:lpstr>
      <vt:lpstr>Ишемическая болезнь сердца представляет собой обусловленное расстройством коронарного кровообращения поражение миокарда, возникающее в результате нарушения равновесия между коронарным кровотоком и метаболическими потребностями сердечной мышцы.</vt:lpstr>
      <vt:lpstr>Презентация PowerPoint</vt:lpstr>
      <vt:lpstr>Формы острого коронарного синдрома выделяют по изменениям на электрокардиограмме (ЭКГ, метод регистрации электрической активности сердца на бумаге) – по изменению сегмента ST (отрезок кривой ЭКГ, который соответствует периоду сердечного цикла, когда оба желудочка полностью охвачены возбуждением).</vt:lpstr>
      <vt:lpstr>Презентация PowerPoint</vt:lpstr>
      <vt:lpstr>Презентация PowerPoint</vt:lpstr>
      <vt:lpstr>Презентация PowerPoint</vt:lpstr>
      <vt:lpstr>Презентация PowerPoint</vt:lpstr>
      <vt:lpstr>Симптомы острого коронарного синдрома </vt:lpstr>
      <vt:lpstr>Острый коронарный синдром</vt:lpstr>
      <vt:lpstr>Диагностика </vt:lpstr>
      <vt:lpstr>Презентация PowerPoint</vt:lpstr>
      <vt:lpstr>Презентация PowerPoint</vt:lpstr>
      <vt:lpstr>Презентация PowerPoint</vt:lpstr>
      <vt:lpstr>ТАКТИКА ВРАЧА ПРИ ОКС НА ДОГОСПИТАЛЬНОМ ЭТАПЕ</vt:lpstr>
      <vt:lpstr>Презентация PowerPoint</vt:lpstr>
      <vt:lpstr>Презентация PowerPoint</vt:lpstr>
      <vt:lpstr>Возможные осложнения при использовании морфина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Показания для проведения ТЛТ</vt:lpstr>
      <vt:lpstr>Противопоказания для проведения ТЛТ</vt:lpstr>
      <vt:lpstr>Презентация PowerPoint</vt:lpstr>
      <vt:lpstr>Эффективность ТЛТ  при ИМ в зависимости от времени начала лечения</vt:lpstr>
      <vt:lpstr>Презентация PowerPoint</vt:lpstr>
      <vt:lpstr>Спасибо за внимание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ИБС. ОКС. Тактика ведения больных и оказание догоспитальной медицинской помощи. Эффективность проведения тромболизисной терапии на догоспитальном этапе</dc:title>
  <dc:creator>Облов Станислав</dc:creator>
  <cp:lastModifiedBy>admin</cp:lastModifiedBy>
  <cp:revision>9</cp:revision>
  <dcterms:created xsi:type="dcterms:W3CDTF">2017-04-18T08:04:08Z</dcterms:created>
  <dcterms:modified xsi:type="dcterms:W3CDTF">2022-04-05T20:20:22Z</dcterms:modified>
</cp:coreProperties>
</file>