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321" r:id="rId3"/>
    <p:sldId id="301" r:id="rId4"/>
    <p:sldId id="303" r:id="rId5"/>
    <p:sldId id="282" r:id="rId6"/>
    <p:sldId id="280" r:id="rId7"/>
    <p:sldId id="279" r:id="rId8"/>
    <p:sldId id="284" r:id="rId9"/>
    <p:sldId id="285" r:id="rId10"/>
    <p:sldId id="302" r:id="rId11"/>
    <p:sldId id="291" r:id="rId12"/>
    <p:sldId id="290" r:id="rId13"/>
    <p:sldId id="292" r:id="rId14"/>
    <p:sldId id="314" r:id="rId15"/>
    <p:sldId id="294" r:id="rId16"/>
    <p:sldId id="286" r:id="rId17"/>
    <p:sldId id="315" r:id="rId18"/>
    <p:sldId id="317" r:id="rId19"/>
    <p:sldId id="316" r:id="rId20"/>
    <p:sldId id="287" r:id="rId21"/>
    <p:sldId id="288" r:id="rId22"/>
    <p:sldId id="318" r:id="rId23"/>
    <p:sldId id="320" r:id="rId24"/>
    <p:sldId id="300" r:id="rId25"/>
    <p:sldId id="304" r:id="rId26"/>
    <p:sldId id="319" r:id="rId27"/>
    <p:sldId id="305" r:id="rId28"/>
    <p:sldId id="311" r:id="rId29"/>
    <p:sldId id="306" r:id="rId30"/>
    <p:sldId id="310" r:id="rId31"/>
    <p:sldId id="307" r:id="rId32"/>
  </p:sldIdLst>
  <p:sldSz cx="9144000" cy="6858000" type="screen4x3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бдулла Магомедов" initials="АМ" lastIdx="0" clrIdx="0">
    <p:extLst>
      <p:ext uri="{19B8F6BF-5375-455C-9EA6-DF929625EA0E}">
        <p15:presenceInfo xmlns:p15="http://schemas.microsoft.com/office/powerpoint/2012/main" userId="682edc9a1a239e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86901" autoAdjust="0"/>
  </p:normalViewPr>
  <p:slideViewPr>
    <p:cSldViewPr snapToGrid="0">
      <p:cViewPr varScale="1">
        <p:scale>
          <a:sx n="87" d="100"/>
          <a:sy n="87" d="100"/>
        </p:scale>
        <p:origin x="336" y="90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B8FEED-3FEE-4866-B7FC-D7068D7F7017}" type="datetime1">
              <a:rPr lang="ru-RU" smtClean="0"/>
              <a:t>05.04.2022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FC9C95-8E68-4902-ADDF-74C1A65F7A95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noProof="0" smtClean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58540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519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919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63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53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161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038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413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014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</a:rPr>
              <a:t>Осматривают и пальпируют череп больного, определяют состояние сознания, ширину и равномерность зрачков, наличие ран, гематом, кровотечения или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ликворотечение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</a:rPr>
              <a:t> из носа и ушей. Пальпируют остистые отростки позвонков, уделяя особое внимание на шейный и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верхнегрудной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</a:rPr>
              <a:t> отделы позвоночника, определяют их выстояние и болезненность. Пальпируют обе ключицы, затем ребра с обеих сторон, определяют наличие подкожной эмфиземы, свидетельствующей о разрыве легкого. Затем пальпируют диафизы обеих плечевых костей, предплечий. Осматривают и пальпируют живот больного, проводят аускультацию, перкуссию, проверяют симптомы раздражения брюшины. Дают нагрузку на гребни подвздошных костей и лонное сочленение для выявления признаков перелома костей таза. Выясняют наличие или отсутствие кровотечения из уретры. Пальпируют последовательно бедро, коленные суставы и голень на каждой конечности для выявления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диафизарных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</a:rPr>
              <a:t> и внутрисуставных переломов. Определяют функцию периферических отделов конечностей (стоп, кистей, пальцев), особенно в ответ на болевые раздражения (с целью выявления парезов и параличей). 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267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</a:rPr>
              <a:t>Гемипарез или гемиплегия свидетельствуют о тяжелых поражениях головного мозга, нижний парапарез или параплегия – о переломе позвоночника в грудном или поясничном отделе с повреждением спинного мозга, </a:t>
            </a:r>
            <a:r>
              <a:rPr lang="ru-RU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тетраплегия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</a:rPr>
              <a:t> – о переломе в шейном отделе позвоночника с повреждением спинного мозга. 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209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87539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003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131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404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80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393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99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971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994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99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52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16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2606040"/>
            <a:ext cx="75438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100" y="5360437"/>
            <a:ext cx="75438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5888736"/>
            <a:ext cx="9144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402B95-7679-482D-A422-4EACFBC29533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43750" y="382231"/>
            <a:ext cx="1028700" cy="5561369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1550" y="382230"/>
            <a:ext cx="5897880" cy="556137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F72A1C-BD29-4D93-B585-4FBE8D28F723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5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70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20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84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83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98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4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F2E62D-1665-4D59-B162-2DE5A6F04318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62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7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2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565829"/>
            <a:ext cx="44577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1" y="5682344"/>
            <a:ext cx="4457700" cy="410547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21461" y="283"/>
            <a:ext cx="3320631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550" y="1825626"/>
            <a:ext cx="35433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49" y="1825626"/>
            <a:ext cx="35433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30614-4367-4221-93B4-E934B777FC81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3545586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550" y="2470151"/>
            <a:ext cx="3545586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5721" y="1828800"/>
            <a:ext cx="3545586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6864" y="2470151"/>
            <a:ext cx="3545586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F5BD2F-801C-4DA8-94DB-7CA64FE6C124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26B646-4C5C-451E-8746-83027F7A25BA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A71558-662B-4606-8C16-034FA3BBEDCA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24830" y="283"/>
            <a:ext cx="3326788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1" y="2514600"/>
            <a:ext cx="260604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727" y="685800"/>
            <a:ext cx="459486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72200" y="4343400"/>
            <a:ext cx="26060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783777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3CD2CC-BE6D-49A2-972A-1C0882E50B7C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24830" y="283"/>
            <a:ext cx="3326788" cy="6856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2514600"/>
            <a:ext cx="260604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51435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72200" y="4343400"/>
            <a:ext cx="26060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FDA024-F102-4B72-AA0D-6F32724066B7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783777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381000"/>
            <a:ext cx="72009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71550" y="6419462"/>
            <a:ext cx="38862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17128" y="6419462"/>
            <a:ext cx="1013537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5C6DECE-EE57-40D1-BFE5-F20B23D9A736}" type="datetime1">
              <a:rPr lang="ru-RU" noProof="0" smtClean="0"/>
              <a:t>05.04.2022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48769" y="6419462"/>
            <a:ext cx="52368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57036"/>
            <a:ext cx="9144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F4A4-F37A-48AA-AAC9-FBF592FDFA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299A-7E83-4C0F-96B9-326F755BAFA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5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32497" cy="51370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02" y="2528443"/>
            <a:ext cx="56291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err="1">
                <a:solidFill>
                  <a:prstClr val="white"/>
                </a:solidFill>
              </a:rPr>
              <a:t>Догоспитальная</a:t>
            </a:r>
            <a:r>
              <a:rPr lang="ru-RU" sz="2100" b="1" dirty="0">
                <a:solidFill>
                  <a:prstClr val="white"/>
                </a:solidFill>
              </a:rPr>
              <a:t> медицинская помощь при сочетанных и комбинированных травмах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5083" y="3969470"/>
            <a:ext cx="21760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 dirty="0">
                <a:solidFill>
                  <a:prstClr val="white"/>
                </a:solidFill>
              </a:rPr>
              <a:t>ШКОЛА «ДЦМК»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9968" y="4775516"/>
            <a:ext cx="303698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b="1">
                <a:solidFill>
                  <a:prstClr val="white"/>
                </a:solidFill>
              </a:rPr>
              <a:t>Автор</a:t>
            </a:r>
            <a:r>
              <a:rPr lang="ru-RU" sz="2100" b="1">
                <a:solidFill>
                  <a:prstClr val="white"/>
                </a:solidFill>
              </a:rPr>
              <a:t>: Магомедов А.М. </a:t>
            </a:r>
            <a:endParaRPr lang="ru-RU" sz="2100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9968" y="5280567"/>
            <a:ext cx="154080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prstClr val="white">
                    <a:lumMod val="75000"/>
                  </a:prstClr>
                </a:solidFill>
              </a:rPr>
              <a:t>Махачкала 2022</a:t>
            </a:r>
          </a:p>
        </p:txBody>
      </p:sp>
    </p:spTree>
    <p:extLst>
      <p:ext uri="{BB962C8B-B14F-4D97-AF65-F5344CB8AC3E}">
        <p14:creationId xmlns:p14="http://schemas.microsoft.com/office/powerpoint/2010/main" val="40777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66E7E5-D139-4F4C-88CC-22D74CD02593}"/>
              </a:ext>
            </a:extLst>
          </p:cNvPr>
          <p:cNvSpPr/>
          <p:nvPr/>
        </p:nvSpPr>
        <p:spPr>
          <a:xfrm>
            <a:off x="0" y="19250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МЕДИЦИНСКАЯ СОРТИРОВКА</a:t>
            </a:r>
            <a:endParaRPr lang="ru-RU" sz="2400" b="1" i="0" dirty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7567BA4-34FB-4BAA-9148-C9D905C28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146738"/>
              </p:ext>
            </p:extLst>
          </p:nvPr>
        </p:nvGraphicFramePr>
        <p:xfrm>
          <a:off x="0" y="955938"/>
          <a:ext cx="9144000" cy="590206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73768">
                  <a:extLst>
                    <a:ext uri="{9D8B030D-6E8A-4147-A177-3AD203B41FA5}">
                      <a16:colId xmlns:a16="http://schemas.microsoft.com/office/drawing/2014/main" xmlns="" val="2424440266"/>
                    </a:ext>
                  </a:extLst>
                </a:gridCol>
                <a:gridCol w="1742173">
                  <a:extLst>
                    <a:ext uri="{9D8B030D-6E8A-4147-A177-3AD203B41FA5}">
                      <a16:colId xmlns:a16="http://schemas.microsoft.com/office/drawing/2014/main" xmlns="" val="248326456"/>
                    </a:ext>
                  </a:extLst>
                </a:gridCol>
                <a:gridCol w="3378468">
                  <a:extLst>
                    <a:ext uri="{9D8B030D-6E8A-4147-A177-3AD203B41FA5}">
                      <a16:colId xmlns:a16="http://schemas.microsoft.com/office/drawing/2014/main" xmlns="" val="238968687"/>
                    </a:ext>
                  </a:extLst>
                </a:gridCol>
                <a:gridCol w="3349591">
                  <a:extLst>
                    <a:ext uri="{9D8B030D-6E8A-4147-A177-3AD203B41FA5}">
                      <a16:colId xmlns:a16="http://schemas.microsoft.com/office/drawing/2014/main" xmlns="" val="2978638120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Morgue/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Морг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Пострадавшие, у которых отсутствует дыхание и пульс, и агонизирующие.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 не оказывается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1627233"/>
                  </a:ext>
                </a:extLst>
              </a:tr>
              <a:tr h="166213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Immediate/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Неотложная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Тяжёлые пострадавшие, которые могут умереть в течение часа.</a:t>
                      </a:r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эвакуации в первую очередь </a:t>
                      </a:r>
                      <a:endParaRPr lang="en-US" sz="2000" b="1" i="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934249"/>
                  </a:ext>
                </a:extLst>
              </a:tr>
              <a:tr h="15721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ru-RU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Delayed/</a:t>
                      </a:r>
                      <a:r>
                        <a:rPr lang="en-US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2000" b="1" i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Срочная </a:t>
                      </a:r>
                    </a:p>
                    <a:p>
                      <a:pPr algn="ctr"/>
                      <a:r>
                        <a:rPr lang="ru-RU" sz="2000" b="1" i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</a:t>
                      </a:r>
                      <a:endParaRPr lang="ru-RU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Тяжёлые пострадавшие, чья жизнь пока не находится под угрозой.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Эвакуация во вторую очередь </a:t>
                      </a:r>
                      <a:endParaRPr lang="ru-RU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2117249"/>
                  </a:ext>
                </a:extLst>
              </a:tr>
              <a:tr h="13875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Minor/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Несрочная </a:t>
                      </a:r>
                    </a:p>
                    <a:p>
                      <a:pPr algn="ctr"/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Пострадавшие, способные передвигаться самостоятельно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 оказывается в последнюю очередь. В больницу могут добраться самостоятельно</a:t>
                      </a:r>
                      <a:endParaRPr lang="en-US" sz="2000" b="1" i="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22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1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C52410D-1BB6-48E1-95D2-8BBDEF4ADC84}"/>
              </a:ext>
            </a:extLst>
          </p:cNvPr>
          <p:cNvSpPr/>
          <p:nvPr/>
        </p:nvSpPr>
        <p:spPr>
          <a:xfrm>
            <a:off x="-1" y="391611"/>
            <a:ext cx="9144000" cy="6657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При массовой травме проводим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медицинскую сортировку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, здесь важно выделение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второй сортировочной группы: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пострадавшие с тяжелыми повреждениями, сопровождающимися быстро нарастающими опасными для жизни расстройствами, нуждаются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в эвакуации в первую очередь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 и в срочных лечебных мероприятиях. Сюда относятся лица, которые имеют (наряду с другими повреждениями):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ЧМТ (открытая и закрытая) </a:t>
            </a:r>
            <a:r>
              <a:rPr lang="ru-RU" sz="2000" b="1" dirty="0"/>
              <a:t>с нарастающим сдавливанием головного мозга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Закрытая и открытая травма груди с множественными переломами ребер, грудины, </a:t>
            </a:r>
            <a:r>
              <a:rPr lang="ru-RU" sz="2000" b="1" dirty="0"/>
              <a:t>с открытым или напряженным пневмотораксом, большим гемотораксом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Травма живота </a:t>
            </a:r>
            <a:r>
              <a:rPr lang="ru-RU" sz="2000" b="1" dirty="0"/>
              <a:t>с признаками повреждения внутренних органов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Повреждения костей таза </a:t>
            </a:r>
            <a:r>
              <a:rPr lang="ru-RU" sz="2000" b="1" dirty="0"/>
              <a:t>с повреждением тазовых органов или множественные повреждения костей таза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Отрыв сегмента конечности; - Открытые переломы или без них </a:t>
            </a:r>
            <a:r>
              <a:rPr lang="ru-RU" sz="2000" b="1" dirty="0"/>
              <a:t>с повреждением магистрального сосуда;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Сдавление конечности </a:t>
            </a:r>
            <a:r>
              <a:rPr lang="ru-RU" sz="2000" b="1" dirty="0"/>
              <a:t>более 2 часов или размозжение сегмента конечности</a:t>
            </a:r>
            <a:r>
              <a:rPr lang="ru-RU" sz="2000" dirty="0"/>
              <a:t>; - Повреждения, сопровождающиеся </a:t>
            </a:r>
            <a:r>
              <a:rPr lang="ru-RU" sz="2000" b="1" dirty="0"/>
              <a:t>шоком и значительной кровопотерей</a:t>
            </a:r>
            <a:r>
              <a:rPr lang="ru-RU" sz="2000" dirty="0"/>
              <a:t>; - Раны осложненные анаэробной инфекцией.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72EDCFD-34AF-4D45-A4BF-07D05D9553A9}"/>
              </a:ext>
            </a:extLst>
          </p:cNvPr>
          <p:cNvSpPr/>
          <p:nvPr/>
        </p:nvSpPr>
        <p:spPr>
          <a:xfrm>
            <a:off x="2280250" y="0"/>
            <a:ext cx="4583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МЕДИЦИНСКАЯ СОРТИРОВКА</a:t>
            </a:r>
          </a:p>
        </p:txBody>
      </p:sp>
    </p:spTree>
    <p:extLst>
      <p:ext uri="{BB962C8B-B14F-4D97-AF65-F5344CB8AC3E}">
        <p14:creationId xmlns:p14="http://schemas.microsoft.com/office/powerpoint/2010/main" val="4415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78243D-9CDC-430B-8214-A9FB42F19270}"/>
              </a:ext>
            </a:extLst>
          </p:cNvPr>
          <p:cNvSpPr/>
          <p:nvPr/>
        </p:nvSpPr>
        <p:spPr>
          <a:xfrm>
            <a:off x="0" y="456146"/>
            <a:ext cx="9144001" cy="646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К третьей сортировочной группе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 – тяжелые и средней тяжести пострадавшие без непосредственной угрозы для жизни: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8618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Закрытая и открытая ЧМТ (ушибы, сотрясения)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 без нарушения витальных функций и признаков сдавления головного мозга;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8618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Закрытые и открытые повреждения груди с односторонними множественными переломами ребер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 без выраженной респираторной недостаточности;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8618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Повреждения живота или ранения без признаков повреждения внутренних органов;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8618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Переломы костей таза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без повреждения тазовых органов;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8618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Переломы, вывихи без шока и значительной кровопотери!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Сдавления конечностей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менее 2 часов.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186180" algn="l"/>
              </a:tabLs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Пострадавшие этой группы при массовых травмах могут госпитализироваться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во вторую очередь.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58D862C-3AD3-4C57-9296-0F47B7D50432}"/>
              </a:ext>
            </a:extLst>
          </p:cNvPr>
          <p:cNvSpPr/>
          <p:nvPr/>
        </p:nvSpPr>
        <p:spPr>
          <a:xfrm>
            <a:off x="2829311" y="0"/>
            <a:ext cx="348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МЕДИЦИНСКАЯ СОРТИРОВКА</a:t>
            </a:r>
          </a:p>
        </p:txBody>
      </p:sp>
    </p:spTree>
    <p:extLst>
      <p:ext uri="{BB962C8B-B14F-4D97-AF65-F5344CB8AC3E}">
        <p14:creationId xmlns:p14="http://schemas.microsoft.com/office/powerpoint/2010/main" val="1973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B66E7E5-D139-4F4C-88CC-22D74CD02593}"/>
              </a:ext>
            </a:extLst>
          </p:cNvPr>
          <p:cNvSpPr/>
          <p:nvPr/>
        </p:nvSpPr>
        <p:spPr>
          <a:xfrm>
            <a:off x="0" y="19250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МЕДИЦИНСКАЯ СОРТИРОВКА</a:t>
            </a:r>
            <a:endParaRPr lang="ru-RU" sz="2400" b="1" i="0" dirty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7567BA4-34FB-4BAA-9148-C9D905C281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955938"/>
          <a:ext cx="9144000" cy="590206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73768">
                  <a:extLst>
                    <a:ext uri="{9D8B030D-6E8A-4147-A177-3AD203B41FA5}">
                      <a16:colId xmlns:a16="http://schemas.microsoft.com/office/drawing/2014/main" xmlns="" val="2424440266"/>
                    </a:ext>
                  </a:extLst>
                </a:gridCol>
                <a:gridCol w="1742173">
                  <a:extLst>
                    <a:ext uri="{9D8B030D-6E8A-4147-A177-3AD203B41FA5}">
                      <a16:colId xmlns:a16="http://schemas.microsoft.com/office/drawing/2014/main" xmlns="" val="248326456"/>
                    </a:ext>
                  </a:extLst>
                </a:gridCol>
                <a:gridCol w="3378468">
                  <a:extLst>
                    <a:ext uri="{9D8B030D-6E8A-4147-A177-3AD203B41FA5}">
                      <a16:colId xmlns:a16="http://schemas.microsoft.com/office/drawing/2014/main" xmlns="" val="238968687"/>
                    </a:ext>
                  </a:extLst>
                </a:gridCol>
                <a:gridCol w="3349591">
                  <a:extLst>
                    <a:ext uri="{9D8B030D-6E8A-4147-A177-3AD203B41FA5}">
                      <a16:colId xmlns:a16="http://schemas.microsoft.com/office/drawing/2014/main" xmlns="" val="2978638120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Morgue/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Морг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Пострадавшие, у которых отсутствует дыхание и пульс, и агонизирующие.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 не оказывается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1627233"/>
                  </a:ext>
                </a:extLst>
              </a:tr>
              <a:tr h="166213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Immediate/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Неотложная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Тяжёлые пострадавшие, которые могут умереть в течение часа.</a:t>
                      </a:r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эвакуации в первую очередь </a:t>
                      </a:r>
                      <a:endParaRPr lang="en-US" sz="2000" b="1" i="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934249"/>
                  </a:ext>
                </a:extLst>
              </a:tr>
              <a:tr h="15721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  <a:endParaRPr lang="ru-RU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Delayed/</a:t>
                      </a:r>
                      <a:r>
                        <a:rPr lang="en-US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2000" b="1" i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Срочная </a:t>
                      </a:r>
                    </a:p>
                    <a:p>
                      <a:pPr algn="ctr"/>
                      <a:r>
                        <a:rPr lang="ru-RU" sz="2000" b="1" i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</a:t>
                      </a:r>
                      <a:endParaRPr lang="ru-RU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Тяжёлые пострадавшие, чья жизнь пока не находится под угрозой.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Эвакуация во вторую очередь </a:t>
                      </a:r>
                      <a:endParaRPr lang="ru-RU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2117249"/>
                  </a:ext>
                </a:extLst>
              </a:tr>
              <a:tr h="13875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Minor/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Несрочная </a:t>
                      </a:r>
                    </a:p>
                    <a:p>
                      <a:pPr algn="ctr"/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Пострадавшие, способные передвигаться самостоятельно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Помощь оказывается в последнюю очередь. В больницу могут добраться самостоятельно</a:t>
                      </a:r>
                      <a:endParaRPr lang="en-US" sz="2000" b="1" i="0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722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2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9F172B-D789-4403-8F5C-ED40DA4EB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51662" r="3355" b="3514"/>
          <a:stretch/>
        </p:blipFill>
        <p:spPr>
          <a:xfrm>
            <a:off x="197317" y="2184937"/>
            <a:ext cx="8749364" cy="282256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7B11B78-9CB2-40E3-9D4E-02831BEEFDB9}"/>
              </a:ext>
            </a:extLst>
          </p:cNvPr>
          <p:cNvSpPr/>
          <p:nvPr/>
        </p:nvSpPr>
        <p:spPr>
          <a:xfrm>
            <a:off x="-1" y="0"/>
            <a:ext cx="9144001" cy="1163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</a:rPr>
              <a:t>При сортировке выделяем ведущее повреждение, которое влияет на эвакуационное предназначение, лечебную тактику, очередность эвакуации и т.д.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13245C3-87A4-4A09-848D-02912BF45387}"/>
              </a:ext>
            </a:extLst>
          </p:cNvPr>
          <p:cNvSpPr/>
          <p:nvPr/>
        </p:nvSpPr>
        <p:spPr>
          <a:xfrm>
            <a:off x="197317" y="1749054"/>
            <a:ext cx="8749364" cy="43390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</a:rPr>
              <a:t>Классификация сочетанных травм по характеру ведущего повреждения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4555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9A02837-B19C-410F-AAAA-391EE28F4FAC}"/>
              </a:ext>
            </a:extLst>
          </p:cNvPr>
          <p:cNvSpPr/>
          <p:nvPr/>
        </p:nvSpPr>
        <p:spPr>
          <a:xfrm>
            <a:off x="434065" y="4600322"/>
            <a:ext cx="5100461" cy="574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FF86B45-1225-4653-9C9C-A582F4209A48}"/>
              </a:ext>
            </a:extLst>
          </p:cNvPr>
          <p:cNvSpPr/>
          <p:nvPr/>
        </p:nvSpPr>
        <p:spPr>
          <a:xfrm>
            <a:off x="0" y="-1"/>
            <a:ext cx="9144000" cy="501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Алгоритм осмотра </a:t>
            </a:r>
            <a:r>
              <a:rPr lang="ru-RU" sz="2600" b="1" dirty="0">
                <a:latin typeface="Calibri" panose="020F0502020204030204" pitchFamily="34" charset="0"/>
                <a:cs typeface="Calibri" panose="020F0502020204030204" pitchFamily="34" charset="0"/>
              </a:rPr>
              <a:t>пострадавших на месте происшествия:</a:t>
            </a:r>
            <a:r>
              <a:rPr lang="ru-R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63101DC-EC06-40D8-94D1-3958E4BFF09F}"/>
              </a:ext>
            </a:extLst>
          </p:cNvPr>
          <p:cNvSpPr/>
          <p:nvPr/>
        </p:nvSpPr>
        <p:spPr>
          <a:xfrm>
            <a:off x="156755" y="794351"/>
            <a:ext cx="8830490" cy="4446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SzPts val="1400"/>
              <a:tabLst>
                <a:tab pos="1186180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Диагностику следует проводить по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алгоритму ABC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400"/>
              <a:tabLst>
                <a:tab pos="1186180" algn="l"/>
              </a:tabLs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800" b="1" dirty="0">
                <a:solidFill>
                  <a:schemeClr val="tx2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– </a:t>
            </a: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ПРОХОДИМОСТЬ ДЫХАТЕЛЬНЫХ ПУТЕЙ</a:t>
            </a:r>
          </a:p>
          <a:p>
            <a:endParaRPr lang="en-US" sz="2800" b="1" dirty="0">
              <a:solidFill>
                <a:schemeClr val="tx2"/>
              </a:solidFill>
              <a:effectLst>
                <a:outerShdw blurRad="50800" dist="50800" dir="5400000" sx="1000" sy="1000" algn="ctr" rotWithShape="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tx2"/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– </a:t>
            </a: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ДЫХАНИЕ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– </a:t>
            </a: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ГЕМОДИНАМИКА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n-US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НЕВРОЛОГИЧЕСКИЙ СТАТУС</a:t>
            </a:r>
            <a:endParaRPr lang="ru-RU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8970424-4CF5-412C-86F0-56C3282C48AF}"/>
              </a:ext>
            </a:extLst>
          </p:cNvPr>
          <p:cNvSpPr/>
          <p:nvPr/>
        </p:nvSpPr>
        <p:spPr>
          <a:xfrm>
            <a:off x="434066" y="2598530"/>
            <a:ext cx="7198125" cy="574265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8EC7228-C647-4D9F-9BEC-A1737086E48E}"/>
              </a:ext>
            </a:extLst>
          </p:cNvPr>
          <p:cNvSpPr/>
          <p:nvPr/>
        </p:nvSpPr>
        <p:spPr>
          <a:xfrm>
            <a:off x="447764" y="3599426"/>
            <a:ext cx="5100461" cy="574265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 </a:t>
            </a:r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F810FD-468C-4F5E-8727-FA2EC0F4BE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/>
          <a:stretch/>
        </p:blipFill>
        <p:spPr>
          <a:xfrm>
            <a:off x="5630902" y="3429000"/>
            <a:ext cx="3513098" cy="321540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C114E0-9B2D-4730-B21F-CE8B2147E695}"/>
              </a:ext>
            </a:extLst>
          </p:cNvPr>
          <p:cNvSpPr/>
          <p:nvPr/>
        </p:nvSpPr>
        <p:spPr>
          <a:xfrm>
            <a:off x="434065" y="5601591"/>
            <a:ext cx="5100461" cy="5742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-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ВНЕШНИЙ ВИД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29D2312-258E-497D-8B82-5C09825D88DC}"/>
              </a:ext>
            </a:extLst>
          </p:cNvPr>
          <p:cNvSpPr/>
          <p:nvPr/>
        </p:nvSpPr>
        <p:spPr>
          <a:xfrm>
            <a:off x="434066" y="1641812"/>
            <a:ext cx="7198125" cy="574265"/>
          </a:xfrm>
          <a:prstGeom prst="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0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C71D7BA-3C5B-4197-BB1B-3EB8871DF523}"/>
              </a:ext>
            </a:extLst>
          </p:cNvPr>
          <p:cNvSpPr/>
          <p:nvPr/>
        </p:nvSpPr>
        <p:spPr>
          <a:xfrm>
            <a:off x="0" y="0"/>
            <a:ext cx="914400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Алгоритм осмотра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пострадавших. Лечебная тактика: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97A6107-CFDF-42EE-AC82-5981B93675E6}"/>
              </a:ext>
            </a:extLst>
          </p:cNvPr>
          <p:cNvSpPr/>
          <p:nvPr/>
        </p:nvSpPr>
        <p:spPr>
          <a:xfrm>
            <a:off x="0" y="470000"/>
            <a:ext cx="9144000" cy="6283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А. проходимость дыхательных путей </a:t>
            </a:r>
            <a:r>
              <a:rPr lang="ru-RU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Ревизия полости рта и верхних дыхательных путей </a:t>
            </a: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(удаление зубных протезов, инородных тел, санация полости рта от слизи и крови). При подозрении на травму головы и шеи иммобилизация шейным воротником.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В. Дыхание - </a:t>
            </a: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Определение частоты и характера дыхания, определение показаний перевода на ИВЛ.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при спонтанном дыхании с частотой более 10 и менее 35 в мин,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SpO2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менее 95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%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 - ингаляция 100% кислорода через лицевую маску, воздуховод.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Апноэ, диспноэ с цианозом кожи, ЧДД более 35 и менее 10,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SpO2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менее 90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%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, сознание по шкале Глазго менее 8 баллов – интубация трахеи, перевод на ИВЛ.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 челюстно-лицевой травме, травме шейного отдела позвоночника или невозможности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интубировать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трахею - 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коникотомия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C71D7BA-3C5B-4197-BB1B-3EB8871DF523}"/>
              </a:ext>
            </a:extLst>
          </p:cNvPr>
          <p:cNvSpPr/>
          <p:nvPr/>
        </p:nvSpPr>
        <p:spPr>
          <a:xfrm>
            <a:off x="0" y="0"/>
            <a:ext cx="914400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Алгоритм осмотра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пострадавших. Лечебная тактика: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97A6107-CFDF-42EE-AC82-5981B93675E6}"/>
              </a:ext>
            </a:extLst>
          </p:cNvPr>
          <p:cNvSpPr/>
          <p:nvPr/>
        </p:nvSpPr>
        <p:spPr>
          <a:xfrm>
            <a:off x="0" y="470000"/>
            <a:ext cx="9144000" cy="6994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С.  Гемодинамика - </a:t>
            </a: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пульс, АД, индекс шока по </a:t>
            </a:r>
            <a:r>
              <a:rPr lang="ru-RU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Альговеру</a:t>
            </a:r>
            <a:r>
              <a:rPr lang="ru-RU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 наличии большого количества пострадавших ориентировочно об уровне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АДс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можно судить по величине пульса. Если пульс определяется на лучевой артерии,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АДс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. выше 80 мм рт. ст., если пульс определяется только на сонной артерии,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АДс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выше 60 мм рт. ст.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Индекс шока 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- это отношение частоты пульса к величине систолического АД. В норме он равен 0,5. Каждое последующее его увеличение на 0,1 соответствует потере крови в объёме 0,2 л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/>
              <a:t>Объём кровопотери можно определить по локализации повреждения: -тяжелая травма груди -1500 мл, травма живота - до 2000 мл, перелом бедра  500-1500 мл, костей таза - 1500-3000 мл, плеча - 600 мл, предплечья - 500 мл.</a:t>
            </a:r>
            <a:endParaRPr lang="ru-RU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4F158BF9-D249-4ABB-B5A9-1448DCB8D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303675"/>
              </p:ext>
            </p:extLst>
          </p:nvPr>
        </p:nvGraphicFramePr>
        <p:xfrm>
          <a:off x="341372" y="3429000"/>
          <a:ext cx="8802628" cy="1932443"/>
        </p:xfrm>
        <a:graphic>
          <a:graphicData uri="http://schemas.openxmlformats.org/drawingml/2006/table">
            <a:tbl>
              <a:tblPr/>
              <a:tblGrid>
                <a:gridCol w="2200657">
                  <a:extLst>
                    <a:ext uri="{9D8B030D-6E8A-4147-A177-3AD203B41FA5}">
                      <a16:colId xmlns:a16="http://schemas.microsoft.com/office/drawing/2014/main" xmlns="" val="3010213174"/>
                    </a:ext>
                  </a:extLst>
                </a:gridCol>
                <a:gridCol w="2200657">
                  <a:extLst>
                    <a:ext uri="{9D8B030D-6E8A-4147-A177-3AD203B41FA5}">
                      <a16:colId xmlns:a16="http://schemas.microsoft.com/office/drawing/2014/main" xmlns="" val="3707295726"/>
                    </a:ext>
                  </a:extLst>
                </a:gridCol>
                <a:gridCol w="2200657">
                  <a:extLst>
                    <a:ext uri="{9D8B030D-6E8A-4147-A177-3AD203B41FA5}">
                      <a16:colId xmlns:a16="http://schemas.microsoft.com/office/drawing/2014/main" xmlns="" val="4036965212"/>
                    </a:ext>
                  </a:extLst>
                </a:gridCol>
                <a:gridCol w="2200657">
                  <a:extLst>
                    <a:ext uri="{9D8B030D-6E8A-4147-A177-3AD203B41FA5}">
                      <a16:colId xmlns:a16="http://schemas.microsoft.com/office/drawing/2014/main" xmlns="" val="3827175830"/>
                    </a:ext>
                  </a:extLst>
                </a:gridCol>
              </a:tblGrid>
              <a:tr h="355459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Индекс шока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Степень шока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ОЦК (%)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Объём кровопотери (мл)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5027238"/>
                  </a:ext>
                </a:extLst>
              </a:tr>
              <a:tr h="394246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0,8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10%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500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6934440"/>
                  </a:ext>
                </a:extLst>
              </a:tr>
              <a:tr h="394246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0,9-1,2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20%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7624726"/>
                  </a:ext>
                </a:extLst>
              </a:tr>
              <a:tr h="394246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1,3-1,4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III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30%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1500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8114521"/>
                  </a:ext>
                </a:extLst>
              </a:tr>
              <a:tr h="394246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&gt;1,5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40%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&gt;2000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8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6754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8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C71D7BA-3C5B-4197-BB1B-3EB8871DF523}"/>
              </a:ext>
            </a:extLst>
          </p:cNvPr>
          <p:cNvSpPr/>
          <p:nvPr/>
        </p:nvSpPr>
        <p:spPr>
          <a:xfrm>
            <a:off x="0" y="0"/>
            <a:ext cx="9144000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Алгоритм осмотра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пострадавших. Лечебная тактика: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97A6107-CFDF-42EE-AC82-5981B93675E6}"/>
              </a:ext>
            </a:extLst>
          </p:cNvPr>
          <p:cNvSpPr/>
          <p:nvPr/>
        </p:nvSpPr>
        <p:spPr>
          <a:xfrm>
            <a:off x="0" y="470000"/>
            <a:ext cx="9144000" cy="4932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При наличии признаков клинической смерти (</a:t>
            </a:r>
            <a:r>
              <a:rPr lang="ru-RU" dirty="0"/>
              <a:t>отсутствие сознания, расширение зрачков, не реагирующим на свет, отсутствие дыхания, отсутствие пульса на сонных артериях.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) – </a:t>
            </a:r>
            <a:r>
              <a:rPr lang="ru-RU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сердечно-легочная реанимация.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Наружное кровотечение должно быть остановлено.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(пальцевое прижатие, давящая повязка, тугая тампонада раны, в крайнем случае — жгут; при отрывах конечностей — жгут)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Провести временную остановку кровотечения: наложить давящую повязку при венозном кровотечении, жгут или зажим на сосуд при артериальном кровотечении.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/>
              <a:t>Наложить </a:t>
            </a:r>
            <a:r>
              <a:rPr lang="ru-RU" sz="2000" dirty="0" err="1"/>
              <a:t>окклюзионную</a:t>
            </a:r>
            <a:r>
              <a:rPr lang="ru-RU" sz="2000" dirty="0"/>
              <a:t> повязку при открытом пневмотораксе, провести плевральную пункцию при напряженном пневмотораксе.</a:t>
            </a:r>
          </a:p>
        </p:txBody>
      </p:sp>
    </p:spTree>
    <p:extLst>
      <p:ext uri="{BB962C8B-B14F-4D97-AF65-F5344CB8AC3E}">
        <p14:creationId xmlns:p14="http://schemas.microsoft.com/office/powerpoint/2010/main" val="85615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964C109-5500-4DD2-BD1F-ACE16E0A3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16" y="1840320"/>
            <a:ext cx="1793589" cy="319770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1A3F1D3-5E09-4451-A711-F7A8ACE7B258}"/>
              </a:ext>
            </a:extLst>
          </p:cNvPr>
          <p:cNvSpPr/>
          <p:nvPr/>
        </p:nvSpPr>
        <p:spPr>
          <a:xfrm>
            <a:off x="-216247" y="1292668"/>
            <a:ext cx="9144000" cy="4070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400"/>
              <a:tabLst>
                <a:tab pos="1186180" algn="l"/>
              </a:tabLst>
            </a:pPr>
            <a:r>
              <a:rPr lang="ru-RU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Осмотр пострадавшего, выявление причин витальных расстройств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651A4AD-14D8-4059-BA07-B6A490F3912B}"/>
              </a:ext>
            </a:extLst>
          </p:cNvPr>
          <p:cNvSpPr/>
          <p:nvPr/>
        </p:nvSpPr>
        <p:spPr>
          <a:xfrm>
            <a:off x="5483513" y="2502009"/>
            <a:ext cx="3810000" cy="238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После проведения реанимационных мероприятий, проводят полный осмотр пострадавшего, на который должно быть затрачено не более 3-4 минут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24AFA69-816D-48DB-A5F7-7E0CC5E49392}"/>
              </a:ext>
            </a:extLst>
          </p:cNvPr>
          <p:cNvSpPr/>
          <p:nvPr/>
        </p:nvSpPr>
        <p:spPr>
          <a:xfrm>
            <a:off x="5483513" y="5229103"/>
            <a:ext cx="3627120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</a:rPr>
              <a:t>Целью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 полного обследования является выявление ведущего (ведущих) повреждений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AA81498-78B8-48A0-8435-8DAF9213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/>
          <a:stretch/>
        </p:blipFill>
        <p:spPr>
          <a:xfrm>
            <a:off x="0" y="1840320"/>
            <a:ext cx="3955983" cy="4903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A9C22E2-B298-460B-B12B-184029FA9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16" y="5149260"/>
            <a:ext cx="1793589" cy="155468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5102166-1503-4374-9B5D-8977E33F9E17}"/>
              </a:ext>
            </a:extLst>
          </p:cNvPr>
          <p:cNvSpPr/>
          <p:nvPr/>
        </p:nvSpPr>
        <p:spPr>
          <a:xfrm>
            <a:off x="0" y="44908"/>
            <a:ext cx="9144000" cy="10708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ru-RU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Неврологический статус - </a:t>
            </a:r>
            <a:r>
              <a:rPr lang="ru-RU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 неврологического статуса по шкале Глазго.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ru-RU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Внешний вид </a:t>
            </a:r>
            <a:r>
              <a:rPr lang="ru-RU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Осмотр наружных повреждений и количественная оценка тяжести локальных травм - квалиметрия травм.</a:t>
            </a:r>
          </a:p>
        </p:txBody>
      </p:sp>
    </p:spTree>
    <p:extLst>
      <p:ext uri="{BB962C8B-B14F-4D97-AF65-F5344CB8AC3E}">
        <p14:creationId xmlns:p14="http://schemas.microsoft.com/office/powerpoint/2010/main" val="32251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6AB776-9735-44B6-9892-CDD795898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91" y="93616"/>
            <a:ext cx="5645331" cy="6699069"/>
          </a:xfrm>
        </p:spPr>
        <p:txBody>
          <a:bodyPr>
            <a:normAutofit/>
          </a:bodyPr>
          <a:lstStyle/>
          <a:p>
            <a:r>
              <a:rPr lang="ru-RU" sz="2400" b="1" dirty="0"/>
              <a:t>Изолированная травма</a:t>
            </a:r>
            <a:r>
              <a:rPr lang="ru-RU" sz="2400" dirty="0"/>
              <a:t> – повреждение одного анатомо-функционального образования (АФО) опорно-двигательной системы </a:t>
            </a:r>
            <a:r>
              <a:rPr lang="ru-RU" i="1" dirty="0"/>
              <a:t>(изолированный перелом бедра, плечевой кости, позвоночника, повреждение сустава и т.д.), </a:t>
            </a:r>
            <a:r>
              <a:rPr lang="ru-RU" sz="2400" dirty="0"/>
              <a:t>одного внутреннего органа в пределах одной анатомической области (полости) </a:t>
            </a:r>
            <a:r>
              <a:rPr lang="ru-RU" i="1" dirty="0"/>
              <a:t>разрыв селезенки или разрыв легкого)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/>
              <a:t>или травма магистрального нерва или сосуда в пределах одной анатомической области.</a:t>
            </a:r>
          </a:p>
          <a:p>
            <a:endParaRPr lang="ru-RU" dirty="0"/>
          </a:p>
          <a:p>
            <a:r>
              <a:rPr lang="ru-RU" sz="2400" b="1" dirty="0"/>
              <a:t>Множественная травма</a:t>
            </a:r>
            <a:r>
              <a:rPr lang="ru-RU" sz="2400" dirty="0"/>
              <a:t> – повреждение нескольких анатомических образований (органов) в пределах одной анатомической области или полости </a:t>
            </a:r>
            <a:r>
              <a:rPr lang="ru-RU" sz="2000" i="1" dirty="0"/>
              <a:t>(</a:t>
            </a:r>
            <a:r>
              <a:rPr lang="ru-RU" i="1" dirty="0"/>
              <a:t>перелом нескольких сегментов конечностей, повреждение печени и селезенки, разрыв легкого и перелом ребер и т.д.) </a:t>
            </a:r>
          </a:p>
        </p:txBody>
      </p:sp>
      <p:pic>
        <p:nvPicPr>
          <p:cNvPr id="3074" name="Picture 3">
            <a:extLst>
              <a:ext uri="{FF2B5EF4-FFF2-40B4-BE49-F238E27FC236}">
                <a16:creationId xmlns:a16="http://schemas.microsoft.com/office/drawing/2014/main" xmlns="" id="{2CBC74E1-3749-4264-AFAD-896370A799E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93616"/>
            <a:ext cx="3298825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xmlns="" id="{02EA574B-71C1-4756-AAD7-3E37214B904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340" y="2343747"/>
            <a:ext cx="3303587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4C47B08E-9970-4BD1-821D-D4D41B902F1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29" y="4649114"/>
            <a:ext cx="329882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B07F79-73EE-4752-AF49-930C55289B15}"/>
              </a:ext>
            </a:extLst>
          </p:cNvPr>
          <p:cNvSpPr/>
          <p:nvPr/>
        </p:nvSpPr>
        <p:spPr>
          <a:xfrm>
            <a:off x="5996539" y="461665"/>
            <a:ext cx="32629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Одновременно с выявлением закрытых фиксируют все открытые повреждения: раны, ссадины, открытые переломы, определяют наличие и характер кровотечения.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87AD67-87EF-4C97-A9B7-ECA46EE00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"/>
          <a:stretch/>
        </p:blipFill>
        <p:spPr>
          <a:xfrm>
            <a:off x="0" y="732362"/>
            <a:ext cx="3945994" cy="5379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9F0D996-419F-415F-B11D-C99F61F669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" t="54151" r="1077" b="305"/>
          <a:stretch/>
        </p:blipFill>
        <p:spPr>
          <a:xfrm>
            <a:off x="3965244" y="2658979"/>
            <a:ext cx="1800289" cy="15199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479971D-256B-4ABB-8A2E-7E0CEBBDA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00" y="732362"/>
            <a:ext cx="1803333" cy="151995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324AE99-9447-4A70-A72E-0235F07E0535}"/>
              </a:ext>
            </a:extLst>
          </p:cNvPr>
          <p:cNvSpPr/>
          <p:nvPr/>
        </p:nvSpPr>
        <p:spPr>
          <a:xfrm>
            <a:off x="1445036" y="276999"/>
            <a:ext cx="2517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Осмотр пострадавшего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014ED6B-EA87-4932-8F6F-ACD1CB386C40}"/>
              </a:ext>
            </a:extLst>
          </p:cNvPr>
          <p:cNvSpPr/>
          <p:nvPr/>
        </p:nvSpPr>
        <p:spPr>
          <a:xfrm>
            <a:off x="295656" y="841540"/>
            <a:ext cx="855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6400"/>
                </a:solidFill>
                <a:latin typeface="Arial" panose="020B0604020202020204" pitchFamily="34" charset="0"/>
              </a:rPr>
              <a:t>Обеспечить доступ к вене. Катетеризировать периферическую вену с надежной фиксацией.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74267F5-988B-49CC-8E3A-D7A5278AED13}"/>
              </a:ext>
            </a:extLst>
          </p:cNvPr>
          <p:cNvSpPr/>
          <p:nvPr/>
        </p:nvSpPr>
        <p:spPr>
          <a:xfrm>
            <a:off x="134112" y="169625"/>
            <a:ext cx="8714232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Алгоритм осмотра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пострадавших. Лечебная тактика: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4DC3343-E67F-4D6F-992C-F2DE80995A4B}"/>
              </a:ext>
            </a:extLst>
          </p:cNvPr>
          <p:cNvSpPr/>
          <p:nvPr/>
        </p:nvSpPr>
        <p:spPr>
          <a:xfrm>
            <a:off x="295656" y="1689786"/>
            <a:ext cx="855268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Провести обезболивание.</a:t>
            </a:r>
          </a:p>
          <a:p>
            <a:r>
              <a:rPr lang="ru-RU" dirty="0"/>
              <a:t>Следует помнить, что коматозное состояние не препятствует прохождению болевых импульсов, поэтому обезболивание обязательно.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/>
              <a:t>применяются наркотические и ненаркотические анальгетики, седативные препараты, 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/>
              <a:t>При использовании наркотических препаратов надо помнить, что они угнетают дыхание, вызывают тошноту и рвоту. 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/>
              <a:t>Новокаиновые блокады мест перелома и проводниковые блокады. </a:t>
            </a:r>
          </a:p>
          <a:p>
            <a:r>
              <a:rPr lang="ru-RU" dirty="0"/>
              <a:t>Использование больших доз новокаина при гиповолемии и нестабильной гемодинамике может привести к резкому снижению АД.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74267F5-988B-49CC-8E3A-D7A5278AED13}"/>
              </a:ext>
            </a:extLst>
          </p:cNvPr>
          <p:cNvSpPr/>
          <p:nvPr/>
        </p:nvSpPr>
        <p:spPr>
          <a:xfrm>
            <a:off x="214884" y="169625"/>
            <a:ext cx="8714232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Алгоритм осмотра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пострадавших. Лечебная тактика: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50101F5-E356-4E85-ADCC-0CD0274E683A}"/>
              </a:ext>
            </a:extLst>
          </p:cNvPr>
          <p:cNvSpPr/>
          <p:nvPr/>
        </p:nvSpPr>
        <p:spPr>
          <a:xfrm>
            <a:off x="2811934" y="769358"/>
            <a:ext cx="4440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6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Транспортная</a:t>
            </a:r>
            <a:r>
              <a:rPr lang="ru-RU" sz="2400" dirty="0">
                <a:solidFill>
                  <a:srgbClr val="FF6400"/>
                </a:solidFill>
                <a:latin typeface="Arial" panose="020B0604020202020204" pitchFamily="34" charset="0"/>
              </a:rPr>
              <a:t> иммобилизация.</a:t>
            </a:r>
            <a:endParaRPr lang="ru-RU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94FF743-59FB-464E-8D61-BF5AF68E6408}"/>
              </a:ext>
            </a:extLst>
          </p:cNvPr>
          <p:cNvSpPr/>
          <p:nvPr/>
        </p:nvSpPr>
        <p:spPr>
          <a:xfrm>
            <a:off x="214884" y="1360756"/>
            <a:ext cx="8714232" cy="2435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Транспортная иммобилизация осуществляется после обезболивания путем наложения транспортных шин.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является одним из ведущих элементов обезболивания при наличии повреждений скелета и должна проводиться как можно раньше с выполнением обязательного условия: обездвижение как минимум двух смежных с местом повреждения суставов.</a:t>
            </a:r>
          </a:p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E7360EE-0CA6-4C17-B051-4907DEA73BD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6" y="3941268"/>
            <a:ext cx="3545285" cy="223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51419B8E-C765-4DB8-A105-0C471C55A5D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21" y="3941269"/>
            <a:ext cx="3577035" cy="223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EF6EBEF-3426-4E1C-A5E2-9653CFE4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37A7E0-0EA5-46DE-999A-9A40EE903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5863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проведения транспортной иммобилизации могут использоваться следующие средства: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85863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шины для конечностей (вакуумные, надувные, лестничные)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85863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щит с набором ремней, вакуумный матрац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85863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шейные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иммобилизационные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воротники 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85863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корсеты для иммобилизации шейно-грудного и поясничного отдела позвоночника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85863" algn="l"/>
              </a:tabLst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различные виды повязок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6926D7-1683-419E-BB53-26F0D4874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09" y="2554545"/>
            <a:ext cx="3193553" cy="2128905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A91CB84B-601F-430E-B9E1-B08E7257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62" y="2554545"/>
            <a:ext cx="3358813" cy="212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2F5512F0-D311-4593-8ACE-5A2F1418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9" y="4844865"/>
            <a:ext cx="3197770" cy="19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xmlns="" id="{D5611B71-607F-4065-A69C-7F4A4895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61" y="4844865"/>
            <a:ext cx="3358813" cy="19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9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8971182-4412-42BB-9241-A744A3E9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09" y="952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1" name="Объект 2">
            <a:extLst>
              <a:ext uri="{FF2B5EF4-FFF2-40B4-BE49-F238E27FC236}">
                <a16:creationId xmlns:a16="http://schemas.microsoft.com/office/drawing/2014/main" xmlns="" id="{C23684B6-C2A6-4C23-92E7-CEF4FB301DE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05" y="1504098"/>
            <a:ext cx="4297781" cy="243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831C9E1-1D09-4409-9ED6-8ECDFB1F0F9D}"/>
              </a:ext>
            </a:extLst>
          </p:cNvPr>
          <p:cNvSpPr/>
          <p:nvPr/>
        </p:nvSpPr>
        <p:spPr>
          <a:xfrm>
            <a:off x="308009" y="375552"/>
            <a:ext cx="8527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</a:pPr>
            <a:r>
              <a:rPr lang="ru-RU" altLang="ru-RU" sz="2000" dirty="0">
                <a:latin typeface="Arial" panose="020B0604020202020204" pitchFamily="34" charset="0"/>
                <a:ea typeface="Calibri" panose="020F0502020204030204" pitchFamily="34" charset="0"/>
              </a:rPr>
              <a:t>При наличии даже </a:t>
            </a:r>
            <a:r>
              <a:rPr lang="ru-RU" altLang="ru-RU" sz="2000" b="1" dirty="0">
                <a:latin typeface="Arial" panose="020B0604020202020204" pitchFamily="34" charset="0"/>
                <a:ea typeface="Calibri" panose="020F0502020204030204" pitchFamily="34" charset="0"/>
              </a:rPr>
              <a:t>подозрения на травму позвоночника - иммобилизация обязательна</a:t>
            </a:r>
            <a:r>
              <a:rPr lang="ru-RU" altLang="ru-RU" sz="2000" dirty="0">
                <a:latin typeface="Arial" panose="020B0604020202020204" pitchFamily="34" charset="0"/>
                <a:ea typeface="Calibri" panose="020F0502020204030204" pitchFamily="34" charset="0"/>
              </a:rPr>
              <a:t> (шейный воротник, транспортная доска, щит на носилки). </a:t>
            </a:r>
            <a:endParaRPr lang="ru-RU" altLang="ru-RU" sz="2800" dirty="0"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BE7824-6486-4636-AEB1-09124FCAE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3" y="4073752"/>
            <a:ext cx="3712329" cy="27842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849456-1359-48B2-BC80-898FAD115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24" y="4073753"/>
            <a:ext cx="3712329" cy="27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1D7CAD4-D839-48BA-828E-CECF6FF15C7D}"/>
              </a:ext>
            </a:extLst>
          </p:cNvPr>
          <p:cNvSpPr/>
          <p:nvPr/>
        </p:nvSpPr>
        <p:spPr>
          <a:xfrm>
            <a:off x="0" y="0"/>
            <a:ext cx="9144000" cy="5443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</a:rPr>
              <a:t>Адекватная инфузионная терапия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не менее 20 мл инфузионного раствора на 1 кг веса пострадавшего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 А/Д ниже критического (&lt; 80 мм </a:t>
            </a:r>
            <a:r>
              <a:rPr lang="ru-RU" sz="20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рт.ст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 </a:t>
            </a:r>
            <a:r>
              <a:rPr lang="ru-RU" sz="20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болюсно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вводится от 200 до 800 мл инфузионного раствора, затем </a:t>
            </a:r>
            <a:r>
              <a:rPr lang="ru-RU" sz="20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капельно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При всех тяжелых травмах и ранениях, сопровождающихся шоком III–IV степени и терминальным состоянием, вводится преднизолон в дозе 150–180 мг внутривенно </a:t>
            </a:r>
            <a:r>
              <a:rPr lang="ru-RU" sz="20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струйно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 подозрении на внутриполостные кровотечения следует исходить из </a:t>
            </a:r>
            <a:r>
              <a:rPr lang="ru-RU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невозможности</a:t>
            </a:r>
            <a:r>
              <a:rPr lang="ru-RU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его остановки на догоспитальном этапе. Поэтому время госпитализации, наряду с необходимым объемом инфузионной терапии, в данной ситуации является чрезвычайно важным.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9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AEE76A8D-7CDC-4F68-B99A-FC7027C7777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4" y="388186"/>
            <a:ext cx="3846931" cy="28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xmlns="" id="{1315757B-D14B-4D0C-A13F-41089AF8A86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388185"/>
            <a:ext cx="4231941" cy="28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71AA1AD-B7C0-496C-BC6A-D55F731D3C50}"/>
              </a:ext>
            </a:extLst>
          </p:cNvPr>
          <p:cNvSpPr/>
          <p:nvPr/>
        </p:nvSpPr>
        <p:spPr>
          <a:xfrm>
            <a:off x="532564" y="3384485"/>
            <a:ext cx="8078872" cy="3473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Особенностью диагностики при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политравме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 является следующее: наличие повреждения при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политравме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 не диагностируется (как обычно), а исключается в процессе осмотра пострадавшего «с головы до пят», как на догоспитальном так и на госпитальном этапах.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Таким образом, последовательное соблюдение приведенного алгоритма оказания экстренной медицинской помощи при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политравме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 на догоспитальном этапе позволяет обеспечить ее качество и своевременность, что даст возможность существенно улучшить основные показания лечения пострадавших – летальность и инвалидизацию.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97DDEC59-5345-4290-AE90-891E28539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62" y="226367"/>
            <a:ext cx="87906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Транспортировка пострадавшего в лечебное учреждение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BD73BA6-6E13-455D-A1BC-D62C50C9A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5863" algn="l"/>
              </a:tabLst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37BAB6-36F3-4F24-A06C-00D3CC254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6" y="2760578"/>
            <a:ext cx="5395082" cy="390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52D15B6-B9F9-4588-B26C-55A903752FA2}"/>
              </a:ext>
            </a:extLst>
          </p:cNvPr>
          <p:cNvSpPr/>
          <p:nvPr/>
        </p:nvSpPr>
        <p:spPr>
          <a:xfrm>
            <a:off x="176661" y="918865"/>
            <a:ext cx="8790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Эвакуация с места катастрофы осуществляется одновременно с проведением противошоковых мероприятий при транспортировке.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090B46-98AB-409A-8FD2-7F938F74C185}"/>
              </a:ext>
            </a:extLst>
          </p:cNvPr>
          <p:cNvSpPr/>
          <p:nvPr/>
        </p:nvSpPr>
        <p:spPr>
          <a:xfrm>
            <a:off x="0" y="2760578"/>
            <a:ext cx="4249034" cy="39023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мониторинг за витальными функциями пострадавшего и поддержание их в соответствии с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общереанимационными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принципами.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97DDEC59-5345-4290-AE90-891E28539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75" y="374493"/>
            <a:ext cx="69934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</a:rPr>
              <a:t>Часто встречающиеся ошибки</a:t>
            </a:r>
            <a:endParaRPr kumimoji="0" lang="ru-RU" altLang="ru-RU" sz="36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BD73BA6-6E13-455D-A1BC-D62C50C9A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7" y="11020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85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85863" algn="l"/>
              </a:tabLst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2716EAA-CE97-4C4B-84BD-01C0D12B72DF}"/>
              </a:ext>
            </a:extLst>
          </p:cNvPr>
          <p:cNvSpPr/>
          <p:nvPr/>
        </p:nvSpPr>
        <p:spPr>
          <a:xfrm>
            <a:off x="380197" y="1448428"/>
            <a:ext cx="83836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Недостаточная диагностика </a:t>
            </a:r>
            <a:r>
              <a:rPr lang="ru-RU" sz="2400" dirty="0" err="1"/>
              <a:t>жизнеугрожающих</a:t>
            </a:r>
            <a:r>
              <a:rPr lang="ru-RU" sz="2400" dirty="0"/>
              <a:t> состояний: комы, шока, острой кровопотери, нарушений дыхания – и соответственно отсутствие адекватного лечения или лечение не в полном объёме.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Нарушение последовательности оказания помощи по степени экстренности.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 Недостаточная иммобилизация или отсутствие её при переломах шейных позвонков, особенно у пострадавших с отсутствием сознания.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Недостаточный объём инфузии кристаллоидов и  кровезаменителей при шоке III – IV степени (необходимо перелить не менее 1000 мл в первые 20 мин).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Отсутствие интубации и ИВЛ при аспирации и острых нарушениях дыхания. </a:t>
            </a:r>
          </a:p>
        </p:txBody>
      </p:sp>
    </p:spTree>
    <p:extLst>
      <p:ext uri="{BB962C8B-B14F-4D97-AF65-F5344CB8AC3E}">
        <p14:creationId xmlns:p14="http://schemas.microsoft.com/office/powerpoint/2010/main" val="22017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C9DEF9-C136-4EF1-BCFC-6D486F76C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3" b="7767"/>
          <a:stretch/>
        </p:blipFill>
        <p:spPr>
          <a:xfrm>
            <a:off x="0" y="0"/>
            <a:ext cx="5435448" cy="3751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D39BD5-66DB-473D-9079-02A3179B8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04" y="2858805"/>
            <a:ext cx="5332395" cy="39985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677970-955C-46E8-AAAD-B618FF8C7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5" y="3955982"/>
            <a:ext cx="3535681" cy="2651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1BF4A35-77F8-4245-9D1F-8AF77EF6C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27" y="86628"/>
            <a:ext cx="3349592" cy="2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6AB776-9735-44B6-9892-CDD795898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91" y="93616"/>
            <a:ext cx="5645331" cy="6699069"/>
          </a:xfrm>
        </p:spPr>
        <p:txBody>
          <a:bodyPr>
            <a:normAutofit/>
          </a:bodyPr>
          <a:lstStyle/>
          <a:p>
            <a:endParaRPr lang="ru-RU" sz="2400" b="1" dirty="0"/>
          </a:p>
          <a:p>
            <a:r>
              <a:rPr lang="ru-RU" sz="2400" b="1" dirty="0"/>
              <a:t>Сочетанная травма</a:t>
            </a:r>
            <a:r>
              <a:rPr lang="ru-RU" sz="2400" dirty="0"/>
              <a:t> – наличие повреждений в двух и более анатомических областях независимо от их количества и функциональной направленности. Например: перелом сегмента конечности и ушиб головного мозга или перелом сегмента конечности, ушиб головного мозга и разрыв селезенки и т.д.</a:t>
            </a:r>
          </a:p>
          <a:p>
            <a:endParaRPr lang="ru-RU" sz="2400" dirty="0"/>
          </a:p>
          <a:p>
            <a:r>
              <a:rPr lang="ru-RU" sz="2400" b="1" dirty="0"/>
              <a:t>Комбинированная травма</a:t>
            </a:r>
            <a:r>
              <a:rPr lang="ru-RU" sz="2400" dirty="0"/>
              <a:t> – повреждение, полученное в результате одновременного или последовательного воздействия на организм нескольких поражающих факторов: </a:t>
            </a:r>
            <a:r>
              <a:rPr lang="ru-RU" sz="2000" i="1" dirty="0"/>
              <a:t>механического, термического, радиационного, химического и др. </a:t>
            </a:r>
            <a:endParaRPr lang="ru-RU" i="1" dirty="0"/>
          </a:p>
          <a:p>
            <a:endParaRPr lang="ru-RU" sz="2400" dirty="0"/>
          </a:p>
        </p:txBody>
      </p:sp>
      <p:pic>
        <p:nvPicPr>
          <p:cNvPr id="3074" name="Picture 3">
            <a:extLst>
              <a:ext uri="{FF2B5EF4-FFF2-40B4-BE49-F238E27FC236}">
                <a16:creationId xmlns:a16="http://schemas.microsoft.com/office/drawing/2014/main" xmlns="" id="{2CBC74E1-3749-4264-AFAD-896370A799E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93616"/>
            <a:ext cx="3298825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xmlns="" id="{02EA574B-71C1-4756-AAD7-3E37214B904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340" y="2343747"/>
            <a:ext cx="3303587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4C47B08E-9970-4BD1-821D-D4D41B902F1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29" y="4649114"/>
            <a:ext cx="3298825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8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3CAAC4-1894-4C60-988A-1DDD26561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8169"/>
            <a:ext cx="9144000" cy="2057400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795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9D13CEC-CFE9-4D02-9443-1661EB35E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99" y="67490"/>
            <a:ext cx="5636623" cy="6699069"/>
          </a:xfrm>
        </p:spPr>
        <p:txBody>
          <a:bodyPr/>
          <a:lstStyle/>
          <a:p>
            <a:endParaRPr lang="ru-RU" sz="2400" b="1" dirty="0"/>
          </a:p>
          <a:p>
            <a:endParaRPr lang="ru-RU" sz="2400" b="1" dirty="0"/>
          </a:p>
          <a:p>
            <a:r>
              <a:rPr lang="ru-RU" sz="2400" b="1" dirty="0" err="1"/>
              <a:t>Политравма</a:t>
            </a:r>
            <a:r>
              <a:rPr lang="ru-RU" sz="2400" dirty="0"/>
              <a:t> – сборные понятия, включающие в себя множественные, сочетанные и комбинированные травмы, представляющие собой опасность для жизни или здоровья пострадавшего и требующие оказания неотложной медицинской помощи. </a:t>
            </a:r>
          </a:p>
          <a:p>
            <a:endParaRPr lang="ru-RU" sz="2400" dirty="0"/>
          </a:p>
          <a:p>
            <a:r>
              <a:rPr lang="ru-RU" sz="2000" dirty="0"/>
              <a:t>это не простое слагаемое повреждения двух и более органов. Это качественно иной патологический процесс. Поэтому наличие относительно не тяжелых повреждений нескольких органов по течению патологического процесса и общей реакции организма является тяжелой травмой.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DC9EDE-09CC-4DEA-8E27-2916E5EE5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4" y="29276"/>
            <a:ext cx="3297224" cy="222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613CE5B-843B-40F6-88D3-FC36F9554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4" y="2192152"/>
            <a:ext cx="3298259" cy="247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1BE10A-AB92-4EB9-A248-F97B6807D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551" y="4605691"/>
            <a:ext cx="3329449" cy="2223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2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624A71F-B75D-481F-8063-1F9A6DBCF16A}"/>
              </a:ext>
            </a:extLst>
          </p:cNvPr>
          <p:cNvSpPr/>
          <p:nvPr/>
        </p:nvSpPr>
        <p:spPr>
          <a:xfrm>
            <a:off x="139336" y="128051"/>
            <a:ext cx="8891453" cy="4524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Например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нарушение дыхания при торакальной травме ведет к недостаточности мозгового кровообращения. Гипоксия мозга, нарушения его обмена, в свою очередь ведут к развитию отека мозга, центральным нарушениям дыхания, что приводит к увеличению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гемоциркуляции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и еще большему отеку мозга, двигательному возбуждению. Последнее же вызывает подвижность и смещение костных обломков, что может быть причиной развития вторичного шока, жировой эмболии. Шок и кровопотеря, обусловленные переломом больших трубчатых костей, таза, ребер, разрывом паренхиматозных органов брюшной и грудной полости, в свою очередь приводят к нарастанию недостаточности кровоснабжения головного мозга. Увеличиваются нарушения белкового и электролитного баланса, кислотно- щелочного равновесия, что может вызвать явления почечной недостаточности. Таким образом, возникает порочный круг: повреждение мозга приводит к нарушению всех видов обмена и нервной регуляции процессов метаболизма, а травма конечностей груди и живота не только усиливает такие изменения, но и создает дополнительные патологические условия, угнетающие деятельность мозга.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9EE7AA9-1528-40F5-9B90-DC7776F5B41B}"/>
              </a:ext>
            </a:extLst>
          </p:cNvPr>
          <p:cNvSpPr/>
          <p:nvPr/>
        </p:nvSpPr>
        <p:spPr>
          <a:xfrm>
            <a:off x="134112" y="0"/>
            <a:ext cx="887577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000" dirty="0"/>
              <a:t>Главными </a:t>
            </a:r>
            <a:r>
              <a:rPr lang="ru-RU" sz="2000" b="1" dirty="0"/>
              <a:t>задачами</a:t>
            </a:r>
            <a:r>
              <a:rPr lang="ru-RU" sz="2000" dirty="0"/>
              <a:t> догоспитального этапа при оказании помощи пострадавшим с тяжелыми сочетанными и комбинированными повреждениями являются не точная нозологическая диагностика повреждений и постановка предварительного диагноза, а устранение </a:t>
            </a:r>
            <a:r>
              <a:rPr lang="ru-RU" sz="2000" dirty="0" err="1"/>
              <a:t>шокогенных</a:t>
            </a:r>
            <a:r>
              <a:rPr lang="ru-RU" sz="2000" dirty="0"/>
              <a:t> факторов, время начала интенсивной </a:t>
            </a:r>
            <a:r>
              <a:rPr lang="ru-RU" sz="2000" dirty="0" err="1"/>
              <a:t>посиндромной</a:t>
            </a:r>
            <a:r>
              <a:rPr lang="ru-RU" sz="2000" dirty="0"/>
              <a:t> терапии и транспортировка пострадавших бригадой медицины катастроф в стационар. </a:t>
            </a:r>
          </a:p>
          <a:p>
            <a:pPr marL="45720" indent="0">
              <a:buNone/>
            </a:pPr>
            <a:endParaRPr lang="ru-RU" sz="2000" dirty="0"/>
          </a:p>
          <a:p>
            <a:pPr marL="45720" indent="0">
              <a:buNone/>
            </a:pPr>
            <a:r>
              <a:rPr lang="ru-RU" sz="2000" dirty="0"/>
              <a:t>При оказании медицинской помощи при тяжелой сочетанной травме необходимо руководствоваться следующими положениями: </a:t>
            </a:r>
          </a:p>
          <a:p>
            <a:pPr marL="45720" indent="0">
              <a:buNone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Временной фактор имеет первостепенное значение для судьбы пострадавшего.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Любые действия на месте происшествия должны носить </a:t>
            </a:r>
            <a:r>
              <a:rPr lang="ru-RU" sz="2000" dirty="0" err="1"/>
              <a:t>жизнеспасающий</a:t>
            </a:r>
            <a:r>
              <a:rPr lang="ru-RU" sz="2000" dirty="0"/>
              <a:t> характер и выполняться в кратчайшие сроки. </a:t>
            </a:r>
            <a:r>
              <a:rPr lang="ru-RU" dirty="0"/>
              <a:t>Если пострадавший доставляется в операционную в течение первого </a:t>
            </a:r>
            <a:r>
              <a:rPr lang="ru-RU" b="1" dirty="0"/>
              <a:t>«золотого часа» </a:t>
            </a:r>
            <a:r>
              <a:rPr lang="ru-RU" dirty="0"/>
              <a:t>после получения травмы, то достигается самый высокий уровень выживаемости. «Золотой час» начинается с момента получения травмы, а не с момента оказания помощи.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Преемственность и последовательность действий на догоспитальном этапе и в стационаре повышает выживаемость пострадавших.</a:t>
            </a:r>
          </a:p>
        </p:txBody>
      </p:sp>
    </p:spTree>
    <p:extLst>
      <p:ext uri="{BB962C8B-B14F-4D97-AF65-F5344CB8AC3E}">
        <p14:creationId xmlns:p14="http://schemas.microsoft.com/office/powerpoint/2010/main" val="40272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C70D026-4C13-4CCC-A77A-D39DD25B8BA2}"/>
              </a:ext>
            </a:extLst>
          </p:cNvPr>
          <p:cNvSpPr/>
          <p:nvPr/>
        </p:nvSpPr>
        <p:spPr>
          <a:xfrm>
            <a:off x="87086" y="130628"/>
            <a:ext cx="9144000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В структуре </a:t>
            </a:r>
            <a:r>
              <a:rPr lang="ru-RU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политравмы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 наиболее часто встречаются сочетанные механические повреждения (СМП). Для их характеристики общепринято деление человеческого тела на 7 анатомических областей: голова, шея, позвоночник, грудь, живот, таз, конечности.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123" name="Рисунок 8">
            <a:extLst>
              <a:ext uri="{FF2B5EF4-FFF2-40B4-BE49-F238E27FC236}">
                <a16:creationId xmlns:a16="http://schemas.microsoft.com/office/drawing/2014/main" xmlns="" id="{846A3FEE-FE9E-48EC-9FD6-467B1794E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1765329"/>
            <a:ext cx="7802880" cy="50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33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FD1285-6179-485E-B685-A1128951C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19" y="2240987"/>
            <a:ext cx="6702162" cy="446810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B5365B1-A34E-43D4-B400-8CC560C97B1D}"/>
              </a:ext>
            </a:extLst>
          </p:cNvPr>
          <p:cNvSpPr/>
          <p:nvPr/>
        </p:nvSpPr>
        <p:spPr>
          <a:xfrm>
            <a:off x="0" y="0"/>
            <a:ext cx="9144000" cy="238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</a:rPr>
              <a:t>Оказание медицинской помощи при сочетанных и комбинированных травмах имеет ряд своих особенностей. Обстоятельства возникновения травм настолько драматичны, что первым желанием окружающих, включая и врачей, является срочная транспортировка пострадавшего в ближайшее лечебное учреждение. При этом мероприятии само – и взаимопомощи, а также первой медицинской помощи на месте происшествия осуществляется значительно реже, чем при изолированных травмах.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164619C-63B2-4DE4-BDD3-07402750C98B}"/>
              </a:ext>
            </a:extLst>
          </p:cNvPr>
          <p:cNvSpPr/>
          <p:nvPr/>
        </p:nvSpPr>
        <p:spPr>
          <a:xfrm>
            <a:off x="0" y="5792324"/>
            <a:ext cx="9144000" cy="106567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tabLst>
                <a:tab pos="118618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Таким образом, главным в оказании медицинской помощи пострадавшим с множественной и сочетанной травмой является быстрая и своевременная неотложная помощь в полном объеме, начиная с догоспитального этапа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9D13CEC-CFE9-4D02-9443-1661EB35EAA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8874" y="125128"/>
            <a:ext cx="9017589" cy="6732872"/>
          </a:xfrm>
          <a:noFill/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ru-RU" sz="3400" b="1" dirty="0"/>
              <a:t>Действие при вызове и в очаге катастрофы</a:t>
            </a:r>
            <a:endParaRPr lang="ru-RU" sz="3400" dirty="0"/>
          </a:p>
          <a:p>
            <a:pPr marL="457200" indent="-457200">
              <a:buAutoNum type="arabicPeriod"/>
            </a:pPr>
            <a:r>
              <a:rPr lang="ru-RU" sz="3100" dirty="0"/>
              <a:t>Фиксируем время вызова. Выясняем причину аварии (</a:t>
            </a:r>
            <a:r>
              <a:rPr lang="ru-RU" sz="3100" dirty="0" err="1"/>
              <a:t>дтп</a:t>
            </a:r>
            <a:r>
              <a:rPr lang="ru-RU" sz="3100" dirty="0"/>
              <a:t>, </a:t>
            </a:r>
            <a:r>
              <a:rPr lang="ru-RU" sz="3100" dirty="0" err="1"/>
              <a:t>кататравма</a:t>
            </a:r>
            <a:r>
              <a:rPr lang="ru-RU" sz="3100" dirty="0"/>
              <a:t>, взрыв, сдавление, пожар и т.д.)</a:t>
            </a:r>
          </a:p>
          <a:p>
            <a:pPr marL="457200" indent="-457200">
              <a:buAutoNum type="arabicPeriod"/>
            </a:pPr>
            <a:r>
              <a:rPr lang="ru-RU" sz="3100" dirty="0"/>
              <a:t>Выезд на место в кратчайшие сроки </a:t>
            </a:r>
            <a:r>
              <a:rPr lang="ru-RU" sz="3100" b="1" dirty="0"/>
              <a:t>с включенными проблесковым маячком синего цвета и специальным звуковым сигналом.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sz="3100" dirty="0"/>
              <a:t>Фиксируем время прибытия бригады на место катастрофы. Выясняем, нет ли дальнейшей угрозы Вам и пострадавшим.</a:t>
            </a:r>
          </a:p>
          <a:p>
            <a:pPr marL="457200" indent="-457200">
              <a:buAutoNum type="arabicPeriod"/>
            </a:pPr>
            <a:r>
              <a:rPr lang="ru-RU" sz="3100" dirty="0"/>
              <a:t>Определить: количество пострадавших, основной характер повреждения, провести первичную сортировку с  одновременным оказанием помощи, при непосредственно угрожающих жизни состояниях.</a:t>
            </a:r>
          </a:p>
          <a:p>
            <a:pPr marL="457200" indent="-457200">
              <a:buAutoNum type="arabicPeriod"/>
            </a:pPr>
            <a:r>
              <a:rPr lang="ru-RU" sz="3100" dirty="0"/>
              <a:t>Сообщить диспетчеру  о количестве пострадавших, тяжести их состояния и необходимости привлечения дополнительных бригад СМП.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sz="3100" dirty="0"/>
              <a:t>Организовать взаимодействие со спасательными службами, МВД, ГАИ, пожарными и воинскими подразделениями.</a:t>
            </a:r>
          </a:p>
          <a:p>
            <a:pPr marL="457200" indent="-457200">
              <a:buAutoNum type="arabicPeriod"/>
            </a:pPr>
            <a:r>
              <a:rPr lang="ru-RU" sz="3100" dirty="0"/>
              <a:t>Параллельно приступаем к оказанию экстренной медицинской помощи</a:t>
            </a:r>
          </a:p>
          <a:p>
            <a:pPr marL="457200" indent="-457200">
              <a:buAutoNum type="arabicPeriod"/>
            </a:pPr>
            <a:r>
              <a:rPr lang="ru-RU" sz="3100" dirty="0"/>
              <a:t>Оформить и заполнить медицинскую документацию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942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изнес-презентация 16х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414_TF03031023.potx" id="{4C3B2409-532D-4AD1-AD7A-90A4CA81EAF2}" vid="{F12BCF30-C162-47D1-85FF-F1923DC5C4F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(широкоэкранный формат)</Template>
  <TotalTime>405</TotalTime>
  <Words>2276</Words>
  <Application>Microsoft Office PowerPoint</Application>
  <PresentationFormat>Экран (4:3)</PresentationFormat>
  <Paragraphs>231</Paragraphs>
  <Slides>30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Tahoma</vt:lpstr>
      <vt:lpstr>Times New Roman</vt:lpstr>
      <vt:lpstr>Verdana</vt:lpstr>
      <vt:lpstr>Бизнес-презентация 16х9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Абдулла Магомедов</dc:creator>
  <cp:lastModifiedBy>admin</cp:lastModifiedBy>
  <cp:revision>45</cp:revision>
  <dcterms:created xsi:type="dcterms:W3CDTF">2018-04-18T17:00:18Z</dcterms:created>
  <dcterms:modified xsi:type="dcterms:W3CDTF">2022-04-05T20:22:20Z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